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8288000" cy="10287000"/>
  <p:notesSz cx="6858000" cy="9144000"/>
  <p:embeddedFontLst>
    <p:embeddedFont>
      <p:font typeface="Alice" panose="020B0604020202020204" charset="0"/>
      <p:regular r:id="rId28"/>
    </p:embeddedFont>
    <p:embeddedFont>
      <p:font typeface="Alice Bold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A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7" d="100"/>
          <a:sy n="37" d="100"/>
        </p:scale>
        <p:origin x="988" y="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bsnews.com/news/international-womens-day-afghanistan-taliban-women-protest-say-world-neglected-us/" TargetMode="External"/><Relationship Id="rId2" Type="http://schemas.openxmlformats.org/officeDocument/2006/relationships/hyperlink" Target="https://www.independent.co.uk/news/uk/home-news/women-walk-alone-night-risk-nottinghamshire-police-facebook-a9219451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9news.com.au/national/woman-jailed-12-years-for-married-lovers-murder/843461a3-dc6d-4f10-a171-118db75d1544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newsminute.com/delve/how-patriarchy-and-gender-roles-contribute-mental-health-issues-indian-women-67688" TargetMode="External"/><Relationship Id="rId2" Type="http://schemas.openxmlformats.org/officeDocument/2006/relationships/hyperlink" Target="https://inews.co.uk/news/world/woman-france-men-sleaze-2102900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edium.com/@DmitriMehlhorn/homophobia-a-modern-sickness-c41763f94bca" TargetMode="External"/><Relationship Id="rId4" Type="http://schemas.openxmlformats.org/officeDocument/2006/relationships/hyperlink" Target="https://www.csmc.uni-hamburg.de/publications/mesopotamia/2018-09-29.html#:~:text=Shamhat%2C%20the%20prostitute%2C%20has%20a,'%20Enkidu%2C%20the%20wild%20ma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tterhelp.com/advice/self-esteem/why-are-women-so-mean-when-it-comes-to-rejection/" TargetMode="External"/><Relationship Id="rId7" Type="http://schemas.openxmlformats.org/officeDocument/2006/relationships/hyperlink" Target="https://nl.wikipedia.org/wiki/Vecht-of-vluchtreactie" TargetMode="External"/><Relationship Id="rId2" Type="http://schemas.openxmlformats.org/officeDocument/2006/relationships/hyperlink" Target="https://medium.com/@DmitriMehlhorn/homophobia-a-modern-sickness-c41763f94bca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.org/10.1016/b978-008044910-4.00982-2" TargetMode="External"/><Relationship Id="rId5" Type="http://schemas.openxmlformats.org/officeDocument/2006/relationships/hyperlink" Target="https://www.linkedin.com/pulse/common-examples-how-patriarchy-shows-up-our-lives-lets-maddie-graham" TargetMode="External"/><Relationship Id="rId4" Type="http://schemas.openxmlformats.org/officeDocument/2006/relationships/hyperlink" Target="https://eige.europa.eu/publications-resources/thesaurus/terms/1320?language_content_entity=en#:~:text=Description,men%20in%20rights%20and%20dignity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dictionary/english/neglect" TargetMode="External"/><Relationship Id="rId2" Type="http://schemas.openxmlformats.org/officeDocument/2006/relationships/hyperlink" Target="https://www.betterhelp.com/advice/self-esteem/why-are-women-so-mean-when-it-comes-to-rejection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nl.wikipedia.org/wiki/Vrouwelijke_woede" TargetMode="External"/><Relationship Id="rId5" Type="http://schemas.openxmlformats.org/officeDocument/2006/relationships/hyperlink" Target="https://talkinghumanities.blogs.sas.ac.uk/2019/11/14/making-medusa-and-the-tale-of-the-snake-haired-gorgon/#:~:text=Like%20all%20myths%2C%20the%20story,on%20them%20turn%20to%20stone" TargetMode="External"/><Relationship Id="rId4" Type="http://schemas.openxmlformats.org/officeDocument/2006/relationships/hyperlink" Target="https://nl.wikipedia.org/wiki/Homeru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he_Taming_of_the_Shrew" TargetMode="External"/><Relationship Id="rId2" Type="http://schemas.openxmlformats.org/officeDocument/2006/relationships/hyperlink" Target="https://www.modernmyths.nl/het-epos-van-gilgamesh/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nl.wikipedia.org/wiki/Jane_Austen" TargetMode="External"/><Relationship Id="rId2" Type="http://schemas.openxmlformats.org/officeDocument/2006/relationships/hyperlink" Target="https://nl.wikipedia.org/wiki/William_Shakespeare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standaard.be/cnt/dmf20240428_95222963#:~:text=%E2%80%9CEen%20mes%20of%20steekwapen%20is,als%20ernstige%20slagen%20en%20verwondingen" TargetMode="External"/><Relationship Id="rId4" Type="http://schemas.openxmlformats.org/officeDocument/2006/relationships/hyperlink" Target="https://crimereads.com/mad-woman-thrillers-about-female-rage/#:~:text=Okay%2C%20so%20Shakespeare's%20original%20mad,The%20Taming%20of%20the%20Shrew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publications.vu.lt/object/elaba:143534273/143534273.pdf" TargetMode="External"/><Relationship Id="rId7" Type="http://schemas.openxmlformats.org/officeDocument/2006/relationships/hyperlink" Target="https://www.scholieren.com/verslag/boekverslag-engels-the-wife-of-baths-tale-door-geoffrey-chaucer" TargetMode="External"/><Relationship Id="rId2" Type="http://schemas.openxmlformats.org/officeDocument/2006/relationships/hyperlink" Target="https://www.uoc.edu/en/news/2023/074-mansplaining#:~:text=Mansplaining%3A%20a%20situation%20in%20which,assuming%20her%20lack%20of%20knowledg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pottstownschools.org/Downloads/Wife%20of%20Bath2.pdf" TargetMode="External"/><Relationship Id="rId5" Type="http://schemas.openxmlformats.org/officeDocument/2006/relationships/hyperlink" Target="https://www.boshemiamagazine.com/blog/the-face-of-our-own-rage-medusa" TargetMode="External"/><Relationship Id="rId4" Type="http://schemas.openxmlformats.org/officeDocument/2006/relationships/hyperlink" Target="https://en.wikipedia.org/wiki/The_Wife_of_Bath%27s_Tale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lectricliterature.com/the-very-modern-anger-of-shakespeares-women/" TargetMode="External"/><Relationship Id="rId7" Type="http://schemas.openxmlformats.org/officeDocument/2006/relationships/hyperlink" Target="https://nl.wikipedia.org/wiki/Geoffrey_Chaucer" TargetMode="External"/><Relationship Id="rId2" Type="http://schemas.openxmlformats.org/officeDocument/2006/relationships/hyperlink" Target="https://en.wikipedia.org/wiki/The_Wife_of_Bath%27s_Tal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.org/10.33682/nzgc-1pxs" TargetMode="External"/><Relationship Id="rId5" Type="http://schemas.openxmlformats.org/officeDocument/2006/relationships/hyperlink" Target="https://www.youtube.com/watch?v=-Jues51RNEI" TargetMode="External"/><Relationship Id="rId4" Type="http://schemas.openxmlformats.org/officeDocument/2006/relationships/hyperlink" Target="https://www.youtube.com/watch?v=j-yJDbC_a2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5B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5517" y="352902"/>
            <a:ext cx="17707125" cy="9561166"/>
            <a:chOff x="0" y="0"/>
            <a:chExt cx="4663605" cy="2518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63605" cy="2518167"/>
            </a:xfrm>
            <a:custGeom>
              <a:avLst/>
              <a:gdLst/>
              <a:ahLst/>
              <a:cxnLst/>
              <a:rect l="l" t="t" r="r" b="b"/>
              <a:pathLst>
                <a:path w="4663605" h="2518167">
                  <a:moveTo>
                    <a:pt x="0" y="0"/>
                  </a:moveTo>
                  <a:lnTo>
                    <a:pt x="4663605" y="0"/>
                  </a:lnTo>
                  <a:lnTo>
                    <a:pt x="4663605" y="2518167"/>
                  </a:lnTo>
                  <a:lnTo>
                    <a:pt x="0" y="2518167"/>
                  </a:lnTo>
                  <a:close/>
                </a:path>
              </a:pathLst>
            </a:custGeom>
            <a:solidFill>
              <a:srgbClr val="EDEAE3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663605" cy="2584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625461"/>
            <a:ext cx="8894753" cy="1835410"/>
          </a:xfrm>
          <a:custGeom>
            <a:avLst/>
            <a:gdLst/>
            <a:ahLst/>
            <a:cxnLst/>
            <a:rect l="l" t="t" r="r" b="b"/>
            <a:pathLst>
              <a:path w="8894753" h="1835410">
                <a:moveTo>
                  <a:pt x="0" y="0"/>
                </a:moveTo>
                <a:lnTo>
                  <a:pt x="8894753" y="0"/>
                </a:lnTo>
                <a:lnTo>
                  <a:pt x="8894753" y="1835410"/>
                </a:lnTo>
                <a:lnTo>
                  <a:pt x="0" y="18354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955" r="-3605" b="-20687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Freeform 6"/>
          <p:cNvSpPr/>
          <p:nvPr/>
        </p:nvSpPr>
        <p:spPr>
          <a:xfrm>
            <a:off x="499673" y="7960030"/>
            <a:ext cx="8206308" cy="1667347"/>
          </a:xfrm>
          <a:custGeom>
            <a:avLst/>
            <a:gdLst/>
            <a:ahLst/>
            <a:cxnLst/>
            <a:rect l="l" t="t" r="r" b="b"/>
            <a:pathLst>
              <a:path w="8206308" h="1667347">
                <a:moveTo>
                  <a:pt x="0" y="0"/>
                </a:moveTo>
                <a:lnTo>
                  <a:pt x="8206308" y="0"/>
                </a:lnTo>
                <a:lnTo>
                  <a:pt x="8206308" y="1667347"/>
                </a:lnTo>
                <a:lnTo>
                  <a:pt x="0" y="16673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673" b="-24535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Freeform 7"/>
          <p:cNvSpPr/>
          <p:nvPr/>
        </p:nvSpPr>
        <p:spPr>
          <a:xfrm>
            <a:off x="10951853" y="3459656"/>
            <a:ext cx="6507684" cy="1997570"/>
          </a:xfrm>
          <a:custGeom>
            <a:avLst/>
            <a:gdLst/>
            <a:ahLst/>
            <a:cxnLst/>
            <a:rect l="l" t="t" r="r" b="b"/>
            <a:pathLst>
              <a:path w="6507684" h="1997570">
                <a:moveTo>
                  <a:pt x="0" y="0"/>
                </a:moveTo>
                <a:lnTo>
                  <a:pt x="6507684" y="0"/>
                </a:lnTo>
                <a:lnTo>
                  <a:pt x="6507684" y="1997569"/>
                </a:lnTo>
                <a:lnTo>
                  <a:pt x="0" y="19975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80" t="-12718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>
            <a:off x="490783" y="2896491"/>
            <a:ext cx="9658830" cy="1126330"/>
          </a:xfrm>
          <a:custGeom>
            <a:avLst/>
            <a:gdLst/>
            <a:ahLst/>
            <a:cxnLst/>
            <a:rect l="l" t="t" r="r" b="b"/>
            <a:pathLst>
              <a:path w="9658830" h="1126330">
                <a:moveTo>
                  <a:pt x="0" y="0"/>
                </a:moveTo>
                <a:lnTo>
                  <a:pt x="9658830" y="0"/>
                </a:lnTo>
                <a:lnTo>
                  <a:pt x="9658830" y="1126330"/>
                </a:lnTo>
                <a:lnTo>
                  <a:pt x="0" y="1126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0669" b="-37671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9" name="Freeform 9"/>
          <p:cNvSpPr/>
          <p:nvPr/>
        </p:nvSpPr>
        <p:spPr>
          <a:xfrm>
            <a:off x="2512192" y="6002258"/>
            <a:ext cx="9145179" cy="1687212"/>
          </a:xfrm>
          <a:custGeom>
            <a:avLst/>
            <a:gdLst/>
            <a:ahLst/>
            <a:cxnLst/>
            <a:rect l="l" t="t" r="r" b="b"/>
            <a:pathLst>
              <a:path w="9145179" h="1687212">
                <a:moveTo>
                  <a:pt x="0" y="0"/>
                </a:moveTo>
                <a:lnTo>
                  <a:pt x="9145179" y="0"/>
                </a:lnTo>
                <a:lnTo>
                  <a:pt x="9145179" y="1687212"/>
                </a:lnTo>
                <a:lnTo>
                  <a:pt x="0" y="16872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0" name="Freeform 10"/>
          <p:cNvSpPr/>
          <p:nvPr/>
        </p:nvSpPr>
        <p:spPr>
          <a:xfrm>
            <a:off x="9075868" y="7227123"/>
            <a:ext cx="8558875" cy="1566580"/>
          </a:xfrm>
          <a:custGeom>
            <a:avLst/>
            <a:gdLst/>
            <a:ahLst/>
            <a:cxnLst/>
            <a:rect l="l" t="t" r="r" b="b"/>
            <a:pathLst>
              <a:path w="8558875" h="1566580">
                <a:moveTo>
                  <a:pt x="0" y="0"/>
                </a:moveTo>
                <a:lnTo>
                  <a:pt x="8558875" y="0"/>
                </a:lnTo>
                <a:lnTo>
                  <a:pt x="8558875" y="1566580"/>
                </a:lnTo>
                <a:lnTo>
                  <a:pt x="0" y="15665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1" name="Freeform 11"/>
          <p:cNvSpPr/>
          <p:nvPr/>
        </p:nvSpPr>
        <p:spPr>
          <a:xfrm>
            <a:off x="499673" y="4460971"/>
            <a:ext cx="9658830" cy="1270728"/>
          </a:xfrm>
          <a:custGeom>
            <a:avLst/>
            <a:gdLst/>
            <a:ahLst/>
            <a:cxnLst/>
            <a:rect l="l" t="t" r="r" b="b"/>
            <a:pathLst>
              <a:path w="9658830" h="1270728">
                <a:moveTo>
                  <a:pt x="0" y="0"/>
                </a:moveTo>
                <a:lnTo>
                  <a:pt x="9658830" y="0"/>
                </a:lnTo>
                <a:lnTo>
                  <a:pt x="9658830" y="1270727"/>
                </a:lnTo>
                <a:lnTo>
                  <a:pt x="0" y="12707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612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2" name="Freeform 12"/>
          <p:cNvSpPr/>
          <p:nvPr/>
        </p:nvSpPr>
        <p:spPr>
          <a:xfrm>
            <a:off x="10776646" y="1302693"/>
            <a:ext cx="6858097" cy="772119"/>
          </a:xfrm>
          <a:custGeom>
            <a:avLst/>
            <a:gdLst/>
            <a:ahLst/>
            <a:cxnLst/>
            <a:rect l="l" t="t" r="r" b="b"/>
            <a:pathLst>
              <a:path w="6858097" h="772119">
                <a:moveTo>
                  <a:pt x="0" y="0"/>
                </a:moveTo>
                <a:lnTo>
                  <a:pt x="6858097" y="0"/>
                </a:lnTo>
                <a:lnTo>
                  <a:pt x="6858097" y="772119"/>
                </a:lnTo>
                <a:lnTo>
                  <a:pt x="0" y="77211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44313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3" name="Freeform 13"/>
          <p:cNvSpPr/>
          <p:nvPr/>
        </p:nvSpPr>
        <p:spPr>
          <a:xfrm>
            <a:off x="12667390" y="2074812"/>
            <a:ext cx="3076608" cy="772119"/>
          </a:xfrm>
          <a:custGeom>
            <a:avLst/>
            <a:gdLst/>
            <a:ahLst/>
            <a:cxnLst/>
            <a:rect l="l" t="t" r="r" b="b"/>
            <a:pathLst>
              <a:path w="3076608" h="772119">
                <a:moveTo>
                  <a:pt x="0" y="0"/>
                </a:moveTo>
                <a:lnTo>
                  <a:pt x="3076609" y="0"/>
                </a:lnTo>
                <a:lnTo>
                  <a:pt x="3076609" y="772119"/>
                </a:lnTo>
                <a:lnTo>
                  <a:pt x="0" y="77211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21690"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A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15B46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408296" cy="2776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091874" y="211528"/>
            <a:ext cx="7248252" cy="4780617"/>
          </a:xfrm>
          <a:custGeom>
            <a:avLst/>
            <a:gdLst/>
            <a:ahLst/>
            <a:cxnLst/>
            <a:rect l="l" t="t" r="r" b="b"/>
            <a:pathLst>
              <a:path w="7248252" h="4780617">
                <a:moveTo>
                  <a:pt x="0" y="0"/>
                </a:moveTo>
                <a:lnTo>
                  <a:pt x="7248252" y="0"/>
                </a:lnTo>
                <a:lnTo>
                  <a:pt x="7248252" y="4780617"/>
                </a:lnTo>
                <a:lnTo>
                  <a:pt x="0" y="47806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63" b="-563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Freeform 6"/>
          <p:cNvSpPr/>
          <p:nvPr/>
        </p:nvSpPr>
        <p:spPr>
          <a:xfrm>
            <a:off x="10091874" y="211528"/>
            <a:ext cx="7248252" cy="4780617"/>
          </a:xfrm>
          <a:custGeom>
            <a:avLst/>
            <a:gdLst/>
            <a:ahLst/>
            <a:cxnLst/>
            <a:rect l="l" t="t" r="r" b="b"/>
            <a:pathLst>
              <a:path w="7248252" h="4780617">
                <a:moveTo>
                  <a:pt x="0" y="0"/>
                </a:moveTo>
                <a:lnTo>
                  <a:pt x="7248252" y="0"/>
                </a:lnTo>
                <a:lnTo>
                  <a:pt x="7248252" y="4780617"/>
                </a:lnTo>
                <a:lnTo>
                  <a:pt x="0" y="47806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0025" b="-15600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Freeform 7"/>
          <p:cNvSpPr/>
          <p:nvPr/>
        </p:nvSpPr>
        <p:spPr>
          <a:xfrm>
            <a:off x="10091874" y="5264476"/>
            <a:ext cx="3774303" cy="4750193"/>
          </a:xfrm>
          <a:custGeom>
            <a:avLst/>
            <a:gdLst/>
            <a:ahLst/>
            <a:cxnLst/>
            <a:rect l="l" t="t" r="r" b="b"/>
            <a:pathLst>
              <a:path w="3774303" h="4750193">
                <a:moveTo>
                  <a:pt x="0" y="0"/>
                </a:moveTo>
                <a:lnTo>
                  <a:pt x="3774303" y="0"/>
                </a:lnTo>
                <a:lnTo>
                  <a:pt x="3774303" y="4750193"/>
                </a:lnTo>
                <a:lnTo>
                  <a:pt x="0" y="47501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977" r="-20005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>
            <a:off x="14048958" y="5264476"/>
            <a:ext cx="3291168" cy="4750193"/>
          </a:xfrm>
          <a:custGeom>
            <a:avLst/>
            <a:gdLst/>
            <a:ahLst/>
            <a:cxnLst/>
            <a:rect l="l" t="t" r="r" b="b"/>
            <a:pathLst>
              <a:path w="3291168" h="4750193">
                <a:moveTo>
                  <a:pt x="0" y="0"/>
                </a:moveTo>
                <a:lnTo>
                  <a:pt x="3291168" y="0"/>
                </a:lnTo>
                <a:lnTo>
                  <a:pt x="3291168" y="4750193"/>
                </a:lnTo>
                <a:lnTo>
                  <a:pt x="0" y="47501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422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9" name="TextBox 9"/>
          <p:cNvSpPr txBox="1"/>
          <p:nvPr/>
        </p:nvSpPr>
        <p:spPr>
          <a:xfrm>
            <a:off x="728345" y="97228"/>
            <a:ext cx="7630478" cy="1758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515B46"/>
                </a:solidFill>
                <a:latin typeface="Alice Bold"/>
              </a:rPr>
              <a:t>Early modern times (1450- 1750):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0" y="1949210"/>
            <a:ext cx="9057162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515B46"/>
                </a:solidFill>
                <a:latin typeface="Alice"/>
              </a:rPr>
              <a:t>The taming of the shrew - William Shakespeare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7813" y="2589614"/>
            <a:ext cx="8685212" cy="6434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  <a:spcBef>
                <a:spcPct val="0"/>
              </a:spcBef>
            </a:pPr>
            <a:r>
              <a:rPr lang="en-US" sz="2800" dirty="0">
                <a:solidFill>
                  <a:srgbClr val="515B46"/>
                </a:solidFill>
                <a:latin typeface="Alice"/>
              </a:rPr>
              <a:t>Characters:</a:t>
            </a:r>
          </a:p>
          <a:p>
            <a:pPr marL="604523" lvl="1" indent="-302261" algn="l">
              <a:lnSpc>
                <a:spcPts val="3920"/>
              </a:lnSpc>
              <a:spcBef>
                <a:spcPct val="0"/>
              </a:spcBef>
              <a:buFont typeface="Arial"/>
              <a:buChar char="•"/>
            </a:pPr>
            <a:r>
              <a:rPr lang="en-US" sz="2800" dirty="0">
                <a:solidFill>
                  <a:srgbClr val="515B46"/>
                </a:solidFill>
                <a:latin typeface="Alice"/>
              </a:rPr>
              <a:t>Katherine</a:t>
            </a:r>
          </a:p>
          <a:p>
            <a:pPr marL="604523" lvl="1" indent="-302261" algn="l">
              <a:lnSpc>
                <a:spcPts val="3920"/>
              </a:lnSpc>
              <a:spcBef>
                <a:spcPct val="0"/>
              </a:spcBef>
              <a:buFont typeface="Arial"/>
              <a:buChar char="•"/>
            </a:pPr>
            <a:r>
              <a:rPr lang="en-US" sz="2800" dirty="0">
                <a:solidFill>
                  <a:srgbClr val="515B46"/>
                </a:solidFill>
                <a:latin typeface="Alice"/>
              </a:rPr>
              <a:t>Bianca</a:t>
            </a:r>
          </a:p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dirty="0">
                <a:solidFill>
                  <a:srgbClr val="515B46"/>
                </a:solidFill>
                <a:latin typeface="Alice"/>
              </a:rPr>
              <a:t>Petruchio</a:t>
            </a:r>
          </a:p>
          <a:p>
            <a:pPr algn="l">
              <a:lnSpc>
                <a:spcPts val="3920"/>
              </a:lnSpc>
              <a:spcBef>
                <a:spcPct val="0"/>
              </a:spcBef>
            </a:pPr>
            <a:endParaRPr lang="en-US" sz="2800" dirty="0">
              <a:solidFill>
                <a:srgbClr val="515B46"/>
              </a:solidFill>
              <a:latin typeface="Alice"/>
            </a:endParaRPr>
          </a:p>
          <a:p>
            <a:pPr algn="l">
              <a:lnSpc>
                <a:spcPts val="3920"/>
              </a:lnSpc>
              <a:spcBef>
                <a:spcPct val="0"/>
              </a:spcBef>
            </a:pPr>
            <a:r>
              <a:rPr lang="en-US" sz="2800" dirty="0">
                <a:solidFill>
                  <a:srgbClr val="515B46"/>
                </a:solidFill>
                <a:latin typeface="Alice"/>
              </a:rPr>
              <a:t>Cause:</a:t>
            </a:r>
          </a:p>
          <a:p>
            <a:pPr marL="604523" lvl="1" indent="-302261" algn="l">
              <a:lnSpc>
                <a:spcPts val="3920"/>
              </a:lnSpc>
              <a:spcBef>
                <a:spcPct val="0"/>
              </a:spcBef>
              <a:buFont typeface="Arial"/>
              <a:buChar char="•"/>
            </a:pPr>
            <a:r>
              <a:rPr lang="en-US" sz="2800" dirty="0">
                <a:solidFill>
                  <a:srgbClr val="515B46"/>
                </a:solidFill>
                <a:latin typeface="Alice"/>
              </a:rPr>
              <a:t>Parental influence</a:t>
            </a:r>
          </a:p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dirty="0">
                <a:solidFill>
                  <a:srgbClr val="515B46"/>
                </a:solidFill>
                <a:latin typeface="Alice"/>
              </a:rPr>
              <a:t>Male patriarchy</a:t>
            </a:r>
          </a:p>
          <a:p>
            <a:pPr algn="l">
              <a:lnSpc>
                <a:spcPts val="3920"/>
              </a:lnSpc>
              <a:spcBef>
                <a:spcPct val="0"/>
              </a:spcBef>
            </a:pPr>
            <a:endParaRPr lang="en-US" sz="2800" dirty="0">
              <a:solidFill>
                <a:srgbClr val="515B46"/>
              </a:solidFill>
              <a:latin typeface="Alice"/>
            </a:endParaRPr>
          </a:p>
          <a:p>
            <a:pPr algn="l">
              <a:lnSpc>
                <a:spcPts val="3920"/>
              </a:lnSpc>
              <a:spcBef>
                <a:spcPct val="0"/>
              </a:spcBef>
            </a:pPr>
            <a:r>
              <a:rPr lang="en-US" sz="2800" dirty="0">
                <a:solidFill>
                  <a:srgbClr val="515B46"/>
                </a:solidFill>
                <a:latin typeface="Alice"/>
              </a:rPr>
              <a:t>Female character:</a:t>
            </a:r>
          </a:p>
          <a:p>
            <a:pPr marL="604523" lvl="1" indent="-302261" algn="l">
              <a:lnSpc>
                <a:spcPts val="3920"/>
              </a:lnSpc>
              <a:spcBef>
                <a:spcPct val="0"/>
              </a:spcBef>
              <a:buFont typeface="Arial"/>
              <a:buChar char="•"/>
            </a:pPr>
            <a:r>
              <a:rPr lang="en-US" sz="2800" dirty="0">
                <a:solidFill>
                  <a:srgbClr val="515B46"/>
                </a:solidFill>
                <a:latin typeface="Alice"/>
              </a:rPr>
              <a:t>Headstrong, sarcastic, disobedient</a:t>
            </a:r>
          </a:p>
          <a:p>
            <a:pPr marL="604523" lvl="1" indent="-302261" algn="l">
              <a:lnSpc>
                <a:spcPts val="3920"/>
              </a:lnSpc>
              <a:spcBef>
                <a:spcPct val="0"/>
              </a:spcBef>
              <a:buFont typeface="Arial"/>
              <a:buChar char="•"/>
            </a:pPr>
            <a:r>
              <a:rPr lang="en-US" sz="2800" dirty="0">
                <a:solidFill>
                  <a:srgbClr val="515B46"/>
                </a:solidFill>
                <a:latin typeface="Alice"/>
              </a:rPr>
              <a:t>Doesn’t fit society’s norms</a:t>
            </a:r>
          </a:p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dirty="0">
                <a:solidFill>
                  <a:srgbClr val="515B46"/>
                </a:solidFill>
                <a:latin typeface="Alice"/>
              </a:rPr>
              <a:t>Tamed by her husband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A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7026" y="-224331"/>
            <a:ext cx="18662052" cy="2456250"/>
            <a:chOff x="0" y="0"/>
            <a:chExt cx="4915108" cy="6469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5109" cy="646914"/>
            </a:xfrm>
            <a:custGeom>
              <a:avLst/>
              <a:gdLst/>
              <a:ahLst/>
              <a:cxnLst/>
              <a:rect l="l" t="t" r="r" b="b"/>
              <a:pathLst>
                <a:path w="4915109" h="646914">
                  <a:moveTo>
                    <a:pt x="0" y="0"/>
                  </a:moveTo>
                  <a:lnTo>
                    <a:pt x="4915109" y="0"/>
                  </a:lnTo>
                  <a:lnTo>
                    <a:pt x="4915109" y="646914"/>
                  </a:lnTo>
                  <a:lnTo>
                    <a:pt x="0" y="646914"/>
                  </a:lnTo>
                  <a:close/>
                </a:path>
              </a:pathLst>
            </a:custGeom>
            <a:solidFill>
              <a:srgbClr val="515B46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915108" cy="7135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066769" y="504825"/>
            <a:ext cx="12154463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000">
                <a:solidFill>
                  <a:srgbClr val="EDEAE3"/>
                </a:solidFill>
                <a:latin typeface="Alice Bold"/>
              </a:rPr>
              <a:t> Masculine female rage: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679289"/>
            <a:ext cx="8836149" cy="6167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515B46"/>
                </a:solidFill>
                <a:latin typeface="Alice"/>
              </a:rPr>
              <a:t>Social attitude:</a:t>
            </a:r>
          </a:p>
          <a:p>
            <a:pPr marL="1381761" lvl="2" indent="-460587" algn="l">
              <a:lnSpc>
                <a:spcPts val="4480"/>
              </a:lnSpc>
              <a:buFont typeface="Arial"/>
              <a:buChar char="⚬"/>
            </a:pPr>
            <a:r>
              <a:rPr lang="en-US" sz="3200">
                <a:solidFill>
                  <a:srgbClr val="515B46"/>
                </a:solidFill>
                <a:latin typeface="Alice"/>
              </a:rPr>
              <a:t>Unacceptable to express anger</a:t>
            </a:r>
          </a:p>
          <a:p>
            <a:pPr marL="1381761" lvl="2" indent="-460587" algn="l">
              <a:lnSpc>
                <a:spcPts val="4480"/>
              </a:lnSpc>
              <a:buFont typeface="Arial"/>
              <a:buChar char="⚬"/>
            </a:pPr>
            <a:r>
              <a:rPr lang="en-US" sz="3200">
                <a:solidFill>
                  <a:srgbClr val="515B46"/>
                </a:solidFill>
                <a:latin typeface="Alice"/>
              </a:rPr>
              <a:t>Not allowed to cause conflict</a:t>
            </a:r>
          </a:p>
          <a:p>
            <a:pPr algn="l">
              <a:lnSpc>
                <a:spcPts val="4480"/>
              </a:lnSpc>
            </a:pPr>
            <a:endParaRPr lang="en-US" sz="3200">
              <a:solidFill>
                <a:srgbClr val="515B46"/>
              </a:solidFill>
              <a:latin typeface="Alice"/>
            </a:endParaRP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515B46"/>
                </a:solidFill>
                <a:latin typeface="Alice"/>
              </a:rPr>
              <a:t>Female character:</a:t>
            </a:r>
          </a:p>
          <a:p>
            <a:pPr marL="1381761" lvl="2" indent="-460587" algn="l">
              <a:lnSpc>
                <a:spcPts val="4480"/>
              </a:lnSpc>
              <a:buFont typeface="Arial"/>
              <a:buChar char="⚬"/>
            </a:pPr>
            <a:r>
              <a:rPr lang="en-US" sz="3200">
                <a:solidFill>
                  <a:srgbClr val="515B46"/>
                </a:solidFill>
                <a:latin typeface="Alice"/>
              </a:rPr>
              <a:t>Crazy and irrational lunatics</a:t>
            </a:r>
          </a:p>
          <a:p>
            <a:pPr marL="1381761" lvl="2" indent="-460587" algn="l">
              <a:lnSpc>
                <a:spcPts val="4480"/>
              </a:lnSpc>
              <a:buFont typeface="Arial"/>
              <a:buChar char="⚬"/>
            </a:pPr>
            <a:r>
              <a:rPr lang="en-US" sz="3200">
                <a:solidFill>
                  <a:srgbClr val="515B46"/>
                </a:solidFill>
                <a:latin typeface="Alice"/>
              </a:rPr>
              <a:t>Ishtar = revengeful</a:t>
            </a:r>
          </a:p>
          <a:p>
            <a:pPr marL="1381761" lvl="2" indent="-460587" algn="l">
              <a:lnSpc>
                <a:spcPts val="4480"/>
              </a:lnSpc>
              <a:buFont typeface="Arial"/>
              <a:buChar char="⚬"/>
            </a:pPr>
            <a:r>
              <a:rPr lang="en-US" sz="3200">
                <a:solidFill>
                  <a:srgbClr val="515B46"/>
                </a:solidFill>
                <a:latin typeface="Alice"/>
              </a:rPr>
              <a:t>Medusa = monster</a:t>
            </a:r>
          </a:p>
          <a:p>
            <a:pPr marL="1381761" lvl="2" indent="-460587" algn="l">
              <a:lnSpc>
                <a:spcPts val="4480"/>
              </a:lnSpc>
              <a:buFont typeface="Arial"/>
              <a:buChar char="⚬"/>
            </a:pPr>
            <a:r>
              <a:rPr lang="en-US" sz="3200">
                <a:solidFill>
                  <a:srgbClr val="515B46"/>
                </a:solidFill>
                <a:latin typeface="Alice"/>
              </a:rPr>
              <a:t>Katherine</a:t>
            </a:r>
          </a:p>
          <a:p>
            <a:pPr marL="2072642" lvl="3" indent="-518160" algn="l">
              <a:lnSpc>
                <a:spcPts val="4480"/>
              </a:lnSpc>
              <a:buFont typeface="Arial"/>
              <a:buChar char="￭"/>
            </a:pPr>
            <a:r>
              <a:rPr lang="en-US" sz="3200">
                <a:solidFill>
                  <a:srgbClr val="515B46"/>
                </a:solidFill>
                <a:latin typeface="Alice"/>
              </a:rPr>
              <a:t>Change yourself</a:t>
            </a:r>
          </a:p>
          <a:p>
            <a:pPr marL="1381761" lvl="2" indent="-460587" algn="l">
              <a:lnSpc>
                <a:spcPts val="4480"/>
              </a:lnSpc>
              <a:buFont typeface="Arial"/>
              <a:buChar char="⚬"/>
            </a:pPr>
            <a:r>
              <a:rPr lang="en-US" sz="3200">
                <a:solidFill>
                  <a:srgbClr val="515B46"/>
                </a:solidFill>
                <a:latin typeface="Alice"/>
              </a:rPr>
              <a:t>Villains</a:t>
            </a:r>
          </a:p>
        </p:txBody>
      </p:sp>
      <p:sp>
        <p:nvSpPr>
          <p:cNvPr id="7" name="Freeform 7"/>
          <p:cNvSpPr/>
          <p:nvPr/>
        </p:nvSpPr>
        <p:spPr>
          <a:xfrm>
            <a:off x="3794228" y="392511"/>
            <a:ext cx="934620" cy="1272379"/>
          </a:xfrm>
          <a:custGeom>
            <a:avLst/>
            <a:gdLst/>
            <a:ahLst/>
            <a:cxnLst/>
            <a:rect l="l" t="t" r="r" b="b"/>
            <a:pathLst>
              <a:path w="934620" h="1272379">
                <a:moveTo>
                  <a:pt x="0" y="0"/>
                </a:moveTo>
                <a:lnTo>
                  <a:pt x="934620" y="0"/>
                </a:lnTo>
                <a:lnTo>
                  <a:pt x="934620" y="1272378"/>
                </a:lnTo>
                <a:lnTo>
                  <a:pt x="0" y="12723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>
            <a:off x="13497629" y="367604"/>
            <a:ext cx="934620" cy="1272379"/>
          </a:xfrm>
          <a:custGeom>
            <a:avLst/>
            <a:gdLst/>
            <a:ahLst/>
            <a:cxnLst/>
            <a:rect l="l" t="t" r="r" b="b"/>
            <a:pathLst>
              <a:path w="934620" h="1272379">
                <a:moveTo>
                  <a:pt x="0" y="0"/>
                </a:moveTo>
                <a:lnTo>
                  <a:pt x="934620" y="0"/>
                </a:lnTo>
                <a:lnTo>
                  <a:pt x="934620" y="1272379"/>
                </a:lnTo>
                <a:lnTo>
                  <a:pt x="0" y="1272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9" name="TextBox 9"/>
          <p:cNvSpPr txBox="1"/>
          <p:nvPr/>
        </p:nvSpPr>
        <p:spPr>
          <a:xfrm>
            <a:off x="10154602" y="2679289"/>
            <a:ext cx="7104698" cy="4516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515B46"/>
                </a:solidFill>
                <a:latin typeface="Alice"/>
              </a:rPr>
              <a:t>Female rage:</a:t>
            </a:r>
          </a:p>
          <a:p>
            <a:pPr marL="1381761" lvl="2" indent="-460587" algn="l">
              <a:lnSpc>
                <a:spcPts val="4480"/>
              </a:lnSpc>
              <a:buFont typeface="Arial"/>
              <a:buChar char="⚬"/>
            </a:pPr>
            <a:r>
              <a:rPr lang="en-US" sz="3200">
                <a:solidFill>
                  <a:srgbClr val="515B46"/>
                </a:solidFill>
                <a:latin typeface="Alice"/>
              </a:rPr>
              <a:t>Aggresive way</a:t>
            </a:r>
          </a:p>
          <a:p>
            <a:pPr marL="2072642" lvl="3" indent="-518160" algn="l">
              <a:lnSpc>
                <a:spcPts val="4480"/>
              </a:lnSpc>
              <a:buFont typeface="Arial"/>
              <a:buChar char="￭"/>
            </a:pPr>
            <a:r>
              <a:rPr lang="en-US" sz="3200">
                <a:solidFill>
                  <a:srgbClr val="515B46"/>
                </a:solidFill>
                <a:latin typeface="Alice"/>
              </a:rPr>
              <a:t>Alisoun: gaining power</a:t>
            </a:r>
          </a:p>
          <a:p>
            <a:pPr marL="2072642" lvl="3" indent="-518160" algn="l">
              <a:lnSpc>
                <a:spcPts val="4480"/>
              </a:lnSpc>
              <a:buFont typeface="Arial"/>
              <a:buChar char="￭"/>
            </a:pPr>
            <a:r>
              <a:rPr lang="en-US" sz="3200">
                <a:solidFill>
                  <a:srgbClr val="515B46"/>
                </a:solidFill>
                <a:latin typeface="Alice"/>
              </a:rPr>
              <a:t>Ishtar: killing Enkidu</a:t>
            </a:r>
          </a:p>
          <a:p>
            <a:pPr marL="1381761" lvl="2" indent="-460587" algn="l">
              <a:lnSpc>
                <a:spcPts val="4480"/>
              </a:lnSpc>
              <a:buFont typeface="Arial"/>
              <a:buChar char="⚬"/>
            </a:pPr>
            <a:r>
              <a:rPr lang="en-US" sz="3200">
                <a:solidFill>
                  <a:srgbClr val="515B46"/>
                </a:solidFill>
                <a:latin typeface="Alice"/>
              </a:rPr>
              <a:t>The pure danger</a:t>
            </a:r>
          </a:p>
          <a:p>
            <a:pPr marL="1381761" lvl="2" indent="-460587" algn="l">
              <a:lnSpc>
                <a:spcPts val="4480"/>
              </a:lnSpc>
              <a:buFont typeface="Arial"/>
              <a:buChar char="⚬"/>
            </a:pPr>
            <a:r>
              <a:rPr lang="en-US" sz="3200">
                <a:solidFill>
                  <a:srgbClr val="515B46"/>
                </a:solidFill>
                <a:latin typeface="Alice"/>
              </a:rPr>
              <a:t>Female rage must be stopped</a:t>
            </a:r>
          </a:p>
          <a:p>
            <a:pPr marL="2072642" lvl="3" indent="-518160" algn="l">
              <a:lnSpc>
                <a:spcPts val="4480"/>
              </a:lnSpc>
              <a:buFont typeface="Arial"/>
              <a:buChar char="￭"/>
            </a:pPr>
            <a:r>
              <a:rPr lang="en-US" sz="3200">
                <a:solidFill>
                  <a:srgbClr val="515B46"/>
                </a:solidFill>
                <a:latin typeface="Alice"/>
              </a:rPr>
              <a:t>The taming of the shrew</a:t>
            </a:r>
          </a:p>
          <a:p>
            <a:pPr algn="l">
              <a:lnSpc>
                <a:spcPts val="4759"/>
              </a:lnSpc>
            </a:pPr>
            <a:endParaRPr lang="en-US" sz="3200">
              <a:solidFill>
                <a:srgbClr val="515B46"/>
              </a:solidFill>
              <a:latin typeface="Alic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A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102870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15B46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408296" cy="2776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47874" y="211528"/>
            <a:ext cx="7248252" cy="4780617"/>
          </a:xfrm>
          <a:custGeom>
            <a:avLst/>
            <a:gdLst/>
            <a:ahLst/>
            <a:cxnLst/>
            <a:rect l="l" t="t" r="r" b="b"/>
            <a:pathLst>
              <a:path w="7248252" h="4780617">
                <a:moveTo>
                  <a:pt x="0" y="0"/>
                </a:moveTo>
                <a:lnTo>
                  <a:pt x="7248252" y="0"/>
                </a:lnTo>
                <a:lnTo>
                  <a:pt x="7248252" y="4780617"/>
                </a:lnTo>
                <a:lnTo>
                  <a:pt x="0" y="47806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341" r="-3451" b="-23238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Freeform 6"/>
          <p:cNvSpPr/>
          <p:nvPr/>
        </p:nvSpPr>
        <p:spPr>
          <a:xfrm>
            <a:off x="947874" y="211528"/>
            <a:ext cx="7248252" cy="4780617"/>
          </a:xfrm>
          <a:custGeom>
            <a:avLst/>
            <a:gdLst/>
            <a:ahLst/>
            <a:cxnLst/>
            <a:rect l="l" t="t" r="r" b="b"/>
            <a:pathLst>
              <a:path w="7248252" h="4780617">
                <a:moveTo>
                  <a:pt x="0" y="0"/>
                </a:moveTo>
                <a:lnTo>
                  <a:pt x="7248252" y="0"/>
                </a:lnTo>
                <a:lnTo>
                  <a:pt x="7248252" y="4780617"/>
                </a:lnTo>
                <a:lnTo>
                  <a:pt x="0" y="47806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098" b="-65465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Freeform 7"/>
          <p:cNvSpPr/>
          <p:nvPr/>
        </p:nvSpPr>
        <p:spPr>
          <a:xfrm>
            <a:off x="947874" y="211528"/>
            <a:ext cx="7248252" cy="4821999"/>
          </a:xfrm>
          <a:custGeom>
            <a:avLst/>
            <a:gdLst/>
            <a:ahLst/>
            <a:cxnLst/>
            <a:rect l="l" t="t" r="r" b="b"/>
            <a:pathLst>
              <a:path w="7248252" h="4821999">
                <a:moveTo>
                  <a:pt x="0" y="0"/>
                </a:moveTo>
                <a:lnTo>
                  <a:pt x="7248252" y="0"/>
                </a:lnTo>
                <a:lnTo>
                  <a:pt x="7248252" y="4821998"/>
                </a:lnTo>
                <a:lnTo>
                  <a:pt x="0" y="48219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8858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>
            <a:off x="947874" y="5720080"/>
            <a:ext cx="7248252" cy="4345648"/>
          </a:xfrm>
          <a:custGeom>
            <a:avLst/>
            <a:gdLst/>
            <a:ahLst/>
            <a:cxnLst/>
            <a:rect l="l" t="t" r="r" b="b"/>
            <a:pathLst>
              <a:path w="7248252" h="4345648">
                <a:moveTo>
                  <a:pt x="0" y="0"/>
                </a:moveTo>
                <a:lnTo>
                  <a:pt x="7248252" y="0"/>
                </a:lnTo>
                <a:lnTo>
                  <a:pt x="7248252" y="4345648"/>
                </a:lnTo>
                <a:lnTo>
                  <a:pt x="0" y="43456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627" b="-18467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9" name="TextBox 9"/>
          <p:cNvSpPr txBox="1"/>
          <p:nvPr/>
        </p:nvSpPr>
        <p:spPr>
          <a:xfrm>
            <a:off x="9805392" y="104776"/>
            <a:ext cx="7968258" cy="923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  <a:spcBef>
                <a:spcPct val="0"/>
              </a:spcBef>
            </a:pPr>
            <a:r>
              <a:rPr lang="en-US" sz="5000">
                <a:solidFill>
                  <a:srgbClr val="515B46"/>
                </a:solidFill>
                <a:latin typeface="Alice Bold"/>
              </a:rPr>
              <a:t>Modern times (1750- 1945):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897939" y="1257300"/>
            <a:ext cx="5942261" cy="543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515B46"/>
                </a:solidFill>
                <a:latin typeface="Alice"/>
              </a:rPr>
              <a:t>Pride &amp; Prejudice - Jane Austen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446915" y="2029226"/>
            <a:ext cx="8685212" cy="7920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515B46"/>
                </a:solidFill>
                <a:latin typeface="Alice"/>
              </a:rPr>
              <a:t>Characters:</a:t>
            </a:r>
          </a:p>
          <a:p>
            <a:pPr marL="604523" lvl="1" indent="-302261" algn="l">
              <a:lnSpc>
                <a:spcPts val="3920"/>
              </a:lnSpc>
              <a:spcBef>
                <a:spcPct val="0"/>
              </a:spcBef>
              <a:buFont typeface="Arial"/>
              <a:buChar char="•"/>
            </a:pPr>
            <a:r>
              <a:rPr lang="en-US" sz="2800">
                <a:solidFill>
                  <a:srgbClr val="515B46"/>
                </a:solidFill>
                <a:latin typeface="Alice"/>
              </a:rPr>
              <a:t>Elizabeth Bennet</a:t>
            </a:r>
          </a:p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515B46"/>
                </a:solidFill>
                <a:latin typeface="Alice"/>
              </a:rPr>
              <a:t>Mr. Darcy</a:t>
            </a:r>
          </a:p>
          <a:p>
            <a:pPr algn="l">
              <a:lnSpc>
                <a:spcPts val="3920"/>
              </a:lnSpc>
              <a:spcBef>
                <a:spcPct val="0"/>
              </a:spcBef>
            </a:pPr>
            <a:endParaRPr lang="en-US" sz="2800">
              <a:solidFill>
                <a:srgbClr val="515B46"/>
              </a:solidFill>
              <a:latin typeface="Alice"/>
            </a:endParaRPr>
          </a:p>
          <a:p>
            <a:pPr algn="l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515B46"/>
                </a:solidFill>
                <a:latin typeface="Alice"/>
              </a:rPr>
              <a:t>Cause:</a:t>
            </a:r>
          </a:p>
          <a:p>
            <a:pPr marL="604523" lvl="1" indent="-302261" algn="l">
              <a:lnSpc>
                <a:spcPts val="3920"/>
              </a:lnSpc>
              <a:spcBef>
                <a:spcPct val="0"/>
              </a:spcBef>
              <a:buFont typeface="Arial"/>
              <a:buChar char="•"/>
            </a:pPr>
            <a:r>
              <a:rPr lang="en-US" sz="2800">
                <a:solidFill>
                  <a:srgbClr val="515B46"/>
                </a:solidFill>
                <a:latin typeface="Alice"/>
              </a:rPr>
              <a:t>Male patriarchy</a:t>
            </a:r>
          </a:p>
          <a:p>
            <a:pPr marL="1209045" lvl="2" indent="-403015" algn="l">
              <a:lnSpc>
                <a:spcPts val="3920"/>
              </a:lnSpc>
              <a:spcBef>
                <a:spcPct val="0"/>
              </a:spcBef>
              <a:buFont typeface="Arial"/>
              <a:buChar char="⚬"/>
            </a:pPr>
            <a:r>
              <a:rPr lang="en-US" sz="2800">
                <a:solidFill>
                  <a:srgbClr val="515B46"/>
                </a:solidFill>
                <a:latin typeface="Alice"/>
              </a:rPr>
              <a:t>Marrying off</a:t>
            </a:r>
          </a:p>
          <a:p>
            <a:pPr marL="1209045" lvl="2" indent="-403015" algn="l">
              <a:lnSpc>
                <a:spcPts val="3920"/>
              </a:lnSpc>
              <a:spcBef>
                <a:spcPct val="0"/>
              </a:spcBef>
              <a:buFont typeface="Arial"/>
              <a:buChar char="⚬"/>
            </a:pPr>
            <a:r>
              <a:rPr lang="en-US" sz="2800">
                <a:solidFill>
                  <a:srgbClr val="515B46"/>
                </a:solidFill>
                <a:latin typeface="Alice"/>
              </a:rPr>
              <a:t>Woman = baby machine</a:t>
            </a:r>
          </a:p>
          <a:p>
            <a:pPr marL="604523" lvl="1" indent="-302261" algn="l">
              <a:lnSpc>
                <a:spcPts val="3920"/>
              </a:lnSpc>
              <a:spcBef>
                <a:spcPct val="0"/>
              </a:spcBef>
              <a:buFont typeface="Arial"/>
              <a:buChar char="•"/>
            </a:pPr>
            <a:r>
              <a:rPr lang="en-US" sz="2800">
                <a:solidFill>
                  <a:srgbClr val="515B46"/>
                </a:solidFill>
                <a:latin typeface="Alice"/>
              </a:rPr>
              <a:t>Condenscending</a:t>
            </a:r>
          </a:p>
          <a:p>
            <a:pPr marL="1209045" lvl="2" indent="-403015" algn="l">
              <a:lnSpc>
                <a:spcPts val="3920"/>
              </a:lnSpc>
              <a:spcBef>
                <a:spcPct val="0"/>
              </a:spcBef>
              <a:buFont typeface="Arial"/>
              <a:buChar char="⚬"/>
            </a:pPr>
            <a:r>
              <a:rPr lang="en-US" sz="2800">
                <a:solidFill>
                  <a:srgbClr val="515B46"/>
                </a:solidFill>
                <a:latin typeface="Alice"/>
              </a:rPr>
              <a:t>Arrogance of Mr. Darcy</a:t>
            </a:r>
          </a:p>
          <a:p>
            <a:pPr algn="l">
              <a:lnSpc>
                <a:spcPts val="3920"/>
              </a:lnSpc>
              <a:spcBef>
                <a:spcPct val="0"/>
              </a:spcBef>
            </a:pPr>
            <a:endParaRPr lang="en-US" sz="2800">
              <a:solidFill>
                <a:srgbClr val="515B46"/>
              </a:solidFill>
              <a:latin typeface="Alice"/>
            </a:endParaRPr>
          </a:p>
          <a:p>
            <a:pPr algn="l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515B46"/>
                </a:solidFill>
                <a:latin typeface="Alice"/>
              </a:rPr>
              <a:t>Female character:</a:t>
            </a:r>
          </a:p>
          <a:p>
            <a:pPr marL="604523" lvl="1" indent="-302261" algn="l">
              <a:lnSpc>
                <a:spcPts val="3920"/>
              </a:lnSpc>
              <a:spcBef>
                <a:spcPct val="0"/>
              </a:spcBef>
              <a:buFont typeface="Arial"/>
              <a:buChar char="•"/>
            </a:pPr>
            <a:r>
              <a:rPr lang="en-US" sz="2800">
                <a:solidFill>
                  <a:srgbClr val="515B46"/>
                </a:solidFill>
                <a:latin typeface="Alice"/>
              </a:rPr>
              <a:t>Intelligent</a:t>
            </a:r>
          </a:p>
          <a:p>
            <a:pPr marL="1209045" lvl="2" indent="-403015" algn="l">
              <a:lnSpc>
                <a:spcPts val="3920"/>
              </a:lnSpc>
              <a:spcBef>
                <a:spcPct val="0"/>
              </a:spcBef>
              <a:buFont typeface="Arial"/>
              <a:buChar char="⚬"/>
            </a:pPr>
            <a:r>
              <a:rPr lang="en-US" sz="2800">
                <a:solidFill>
                  <a:srgbClr val="515B46"/>
                </a:solidFill>
                <a:latin typeface="Alice"/>
              </a:rPr>
              <a:t>Sharp tongue, importance of her own happiness, opinion</a:t>
            </a:r>
          </a:p>
          <a:p>
            <a:pPr algn="l">
              <a:lnSpc>
                <a:spcPts val="3920"/>
              </a:lnSpc>
            </a:pPr>
            <a:endParaRPr lang="en-US" sz="2800">
              <a:solidFill>
                <a:srgbClr val="515B46"/>
              </a:solidFill>
              <a:latin typeface="Alice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512442" y="5076825"/>
            <a:ext cx="2507357" cy="463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dirty="0">
                <a:solidFill>
                  <a:srgbClr val="EDEAE3"/>
                </a:solidFill>
                <a:latin typeface="Alice"/>
              </a:rPr>
              <a:t>(Austen, P.13)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A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15B46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408296" cy="2776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708055" y="2063830"/>
            <a:ext cx="4015889" cy="6159340"/>
          </a:xfrm>
          <a:custGeom>
            <a:avLst/>
            <a:gdLst/>
            <a:ahLst/>
            <a:cxnLst/>
            <a:rect l="l" t="t" r="r" b="b"/>
            <a:pathLst>
              <a:path w="4015889" h="6159340">
                <a:moveTo>
                  <a:pt x="0" y="0"/>
                </a:moveTo>
                <a:lnTo>
                  <a:pt x="4015890" y="0"/>
                </a:lnTo>
                <a:lnTo>
                  <a:pt x="4015890" y="6159340"/>
                </a:lnTo>
                <a:lnTo>
                  <a:pt x="0" y="61593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TextBox 6"/>
          <p:cNvSpPr txBox="1"/>
          <p:nvPr/>
        </p:nvSpPr>
        <p:spPr>
          <a:xfrm>
            <a:off x="615712" y="24860"/>
            <a:ext cx="7630478" cy="873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515B46"/>
                </a:solidFill>
                <a:latin typeface="Alice Bold"/>
              </a:rPr>
              <a:t>Present day (1945-…)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323143" y="1034372"/>
            <a:ext cx="4215616" cy="533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515B46"/>
                </a:solidFill>
                <a:latin typeface="Alice"/>
              </a:rPr>
              <a:t>The girls -Emma Cline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81000" y="1704433"/>
            <a:ext cx="8044576" cy="7920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  <a:spcBef>
                <a:spcPct val="0"/>
              </a:spcBef>
            </a:pPr>
            <a:r>
              <a:rPr lang="en-US" sz="2800" dirty="0">
                <a:solidFill>
                  <a:srgbClr val="515B46"/>
                </a:solidFill>
                <a:latin typeface="Alice"/>
              </a:rPr>
              <a:t>Characters:</a:t>
            </a:r>
          </a:p>
          <a:p>
            <a:pPr marL="604523" lvl="1" indent="-302261" algn="l">
              <a:lnSpc>
                <a:spcPts val="3920"/>
              </a:lnSpc>
              <a:spcBef>
                <a:spcPct val="0"/>
              </a:spcBef>
              <a:buFont typeface="Arial"/>
              <a:buChar char="•"/>
            </a:pPr>
            <a:r>
              <a:rPr lang="en-US" sz="2800" dirty="0">
                <a:solidFill>
                  <a:srgbClr val="515B46"/>
                </a:solidFill>
                <a:latin typeface="Alice"/>
              </a:rPr>
              <a:t>Evie Boyd</a:t>
            </a:r>
          </a:p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dirty="0">
                <a:solidFill>
                  <a:srgbClr val="515B46"/>
                </a:solidFill>
                <a:latin typeface="Alice"/>
              </a:rPr>
              <a:t>Russel</a:t>
            </a:r>
          </a:p>
          <a:p>
            <a:pPr algn="l">
              <a:lnSpc>
                <a:spcPts val="3920"/>
              </a:lnSpc>
              <a:spcBef>
                <a:spcPct val="0"/>
              </a:spcBef>
            </a:pPr>
            <a:endParaRPr lang="en-US" sz="2800" dirty="0">
              <a:solidFill>
                <a:srgbClr val="515B46"/>
              </a:solidFill>
              <a:latin typeface="Alice"/>
            </a:endParaRPr>
          </a:p>
          <a:p>
            <a:pPr algn="l">
              <a:lnSpc>
                <a:spcPts val="3920"/>
              </a:lnSpc>
              <a:spcBef>
                <a:spcPct val="0"/>
              </a:spcBef>
            </a:pPr>
            <a:r>
              <a:rPr lang="en-US" sz="2800" dirty="0">
                <a:solidFill>
                  <a:srgbClr val="515B46"/>
                </a:solidFill>
                <a:latin typeface="Alice"/>
              </a:rPr>
              <a:t>Cause:</a:t>
            </a:r>
          </a:p>
          <a:p>
            <a:pPr marL="604523" lvl="1" indent="-302261" algn="l">
              <a:lnSpc>
                <a:spcPts val="3920"/>
              </a:lnSpc>
              <a:spcBef>
                <a:spcPct val="0"/>
              </a:spcBef>
              <a:buFont typeface="Arial"/>
              <a:buChar char="•"/>
            </a:pPr>
            <a:r>
              <a:rPr lang="en-US" sz="2800" dirty="0">
                <a:solidFill>
                  <a:srgbClr val="515B46"/>
                </a:solidFill>
                <a:latin typeface="Alice"/>
              </a:rPr>
              <a:t>Societal norms and expectations</a:t>
            </a:r>
          </a:p>
          <a:p>
            <a:pPr marL="604523" lvl="1" indent="-302261" algn="l">
              <a:lnSpc>
                <a:spcPts val="3920"/>
              </a:lnSpc>
              <a:spcBef>
                <a:spcPct val="0"/>
              </a:spcBef>
              <a:buFont typeface="Arial"/>
              <a:buChar char="•"/>
            </a:pPr>
            <a:r>
              <a:rPr lang="en-US" sz="2800" dirty="0">
                <a:solidFill>
                  <a:srgbClr val="515B46"/>
                </a:solidFill>
                <a:latin typeface="Alice"/>
              </a:rPr>
              <a:t>Neglect</a:t>
            </a:r>
          </a:p>
          <a:p>
            <a:pPr marL="1209045" lvl="2" indent="-403015" algn="l">
              <a:lnSpc>
                <a:spcPts val="3920"/>
              </a:lnSpc>
              <a:spcBef>
                <a:spcPct val="0"/>
              </a:spcBef>
              <a:buFont typeface="Arial"/>
              <a:buChar char="⚬"/>
            </a:pPr>
            <a:r>
              <a:rPr lang="en-US" sz="2800" dirty="0">
                <a:solidFill>
                  <a:srgbClr val="515B46"/>
                </a:solidFill>
                <a:latin typeface="Alice"/>
              </a:rPr>
              <a:t>Parents’ divorce</a:t>
            </a:r>
          </a:p>
          <a:p>
            <a:pPr marL="1209045" lvl="2" indent="-403015" algn="l">
              <a:lnSpc>
                <a:spcPts val="3920"/>
              </a:lnSpc>
              <a:spcBef>
                <a:spcPct val="0"/>
              </a:spcBef>
              <a:buFont typeface="Arial"/>
              <a:buChar char="⚬"/>
            </a:pPr>
            <a:r>
              <a:rPr lang="en-US" sz="2800" dirty="0">
                <a:solidFill>
                  <a:srgbClr val="515B46"/>
                </a:solidFill>
                <a:latin typeface="Alice Bold"/>
              </a:rPr>
              <a:t>Flight</a:t>
            </a:r>
            <a:r>
              <a:rPr lang="en-US" sz="2800" dirty="0">
                <a:solidFill>
                  <a:srgbClr val="515B46"/>
                </a:solidFill>
                <a:latin typeface="Alice"/>
              </a:rPr>
              <a:t>-or-fight response</a:t>
            </a:r>
          </a:p>
          <a:p>
            <a:pPr marL="604523" lvl="1" indent="-302261" algn="l">
              <a:lnSpc>
                <a:spcPts val="3920"/>
              </a:lnSpc>
              <a:spcBef>
                <a:spcPct val="0"/>
              </a:spcBef>
              <a:buFont typeface="Arial"/>
              <a:buChar char="•"/>
            </a:pPr>
            <a:r>
              <a:rPr lang="en-US" sz="2800" dirty="0">
                <a:solidFill>
                  <a:srgbClr val="515B46"/>
                </a:solidFill>
                <a:latin typeface="Alice"/>
              </a:rPr>
              <a:t>Misogyny</a:t>
            </a:r>
          </a:p>
          <a:p>
            <a:pPr marL="1209045" lvl="2" indent="-403015" algn="l">
              <a:lnSpc>
                <a:spcPts val="3920"/>
              </a:lnSpc>
              <a:spcBef>
                <a:spcPct val="0"/>
              </a:spcBef>
              <a:buFont typeface="Arial"/>
              <a:buChar char="⚬"/>
            </a:pPr>
            <a:r>
              <a:rPr lang="en-US" sz="2800" dirty="0">
                <a:solidFill>
                  <a:srgbClr val="515B46"/>
                </a:solidFill>
                <a:latin typeface="Alice"/>
              </a:rPr>
              <a:t>Manipulation and abuse</a:t>
            </a:r>
          </a:p>
          <a:p>
            <a:pPr marL="1209045" lvl="2" indent="-403015" algn="l">
              <a:lnSpc>
                <a:spcPts val="3920"/>
              </a:lnSpc>
              <a:buFont typeface="Arial"/>
              <a:buChar char="⚬"/>
            </a:pPr>
            <a:r>
              <a:rPr lang="en-US" sz="2800" dirty="0">
                <a:solidFill>
                  <a:srgbClr val="515B46"/>
                </a:solidFill>
                <a:latin typeface="Alice Bold"/>
              </a:rPr>
              <a:t>Flight</a:t>
            </a:r>
            <a:r>
              <a:rPr lang="en-US" sz="2800" dirty="0">
                <a:solidFill>
                  <a:srgbClr val="515B46"/>
                </a:solidFill>
                <a:latin typeface="Alice"/>
              </a:rPr>
              <a:t>-or-fight response</a:t>
            </a:r>
          </a:p>
          <a:p>
            <a:pPr algn="l">
              <a:lnSpc>
                <a:spcPts val="3920"/>
              </a:lnSpc>
              <a:spcBef>
                <a:spcPct val="0"/>
              </a:spcBef>
            </a:pPr>
            <a:endParaRPr lang="en-US" sz="2800" dirty="0">
              <a:solidFill>
                <a:srgbClr val="515B46"/>
              </a:solidFill>
              <a:latin typeface="Alice"/>
            </a:endParaRPr>
          </a:p>
          <a:p>
            <a:pPr algn="l">
              <a:lnSpc>
                <a:spcPts val="3920"/>
              </a:lnSpc>
              <a:spcBef>
                <a:spcPct val="0"/>
              </a:spcBef>
            </a:pPr>
            <a:r>
              <a:rPr lang="en-US" sz="2800" dirty="0">
                <a:solidFill>
                  <a:srgbClr val="515B46"/>
                </a:solidFill>
                <a:latin typeface="Alice"/>
              </a:rPr>
              <a:t>Female character:</a:t>
            </a:r>
          </a:p>
          <a:p>
            <a:pPr marL="604523" lvl="1" indent="-302261" algn="l">
              <a:lnSpc>
                <a:spcPts val="3920"/>
              </a:lnSpc>
              <a:spcBef>
                <a:spcPct val="0"/>
              </a:spcBef>
              <a:buFont typeface="Arial"/>
              <a:buChar char="•"/>
            </a:pPr>
            <a:r>
              <a:rPr lang="en-US" sz="2800" dirty="0">
                <a:solidFill>
                  <a:srgbClr val="515B46"/>
                </a:solidFill>
                <a:latin typeface="Alice"/>
              </a:rPr>
              <a:t>Introvert, vulnerable</a:t>
            </a:r>
          </a:p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dirty="0">
                <a:solidFill>
                  <a:srgbClr val="515B46"/>
                </a:solidFill>
                <a:latin typeface="Alice"/>
              </a:rPr>
              <a:t>Rebel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A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7026" y="-224331"/>
            <a:ext cx="18662052" cy="2456250"/>
            <a:chOff x="0" y="0"/>
            <a:chExt cx="4915108" cy="6469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5109" cy="646914"/>
            </a:xfrm>
            <a:custGeom>
              <a:avLst/>
              <a:gdLst/>
              <a:ahLst/>
              <a:cxnLst/>
              <a:rect l="l" t="t" r="r" b="b"/>
              <a:pathLst>
                <a:path w="4915109" h="646914">
                  <a:moveTo>
                    <a:pt x="0" y="0"/>
                  </a:moveTo>
                  <a:lnTo>
                    <a:pt x="4915109" y="0"/>
                  </a:lnTo>
                  <a:lnTo>
                    <a:pt x="4915109" y="646914"/>
                  </a:lnTo>
                  <a:lnTo>
                    <a:pt x="0" y="646914"/>
                  </a:lnTo>
                  <a:close/>
                </a:path>
              </a:pathLst>
            </a:custGeom>
            <a:solidFill>
              <a:srgbClr val="515B46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915108" cy="7135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066769" y="479919"/>
            <a:ext cx="12154463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000">
                <a:solidFill>
                  <a:srgbClr val="EDEAE3"/>
                </a:solidFill>
                <a:latin typeface="Alice Bold"/>
              </a:rPr>
              <a:t>Feminine female rage: </a:t>
            </a:r>
          </a:p>
        </p:txBody>
      </p:sp>
      <p:sp>
        <p:nvSpPr>
          <p:cNvPr id="6" name="Freeform 6"/>
          <p:cNvSpPr/>
          <p:nvPr/>
        </p:nvSpPr>
        <p:spPr>
          <a:xfrm>
            <a:off x="13284853" y="350546"/>
            <a:ext cx="934620" cy="1356309"/>
          </a:xfrm>
          <a:custGeom>
            <a:avLst/>
            <a:gdLst/>
            <a:ahLst/>
            <a:cxnLst/>
            <a:rect l="l" t="t" r="r" b="b"/>
            <a:pathLst>
              <a:path w="934620" h="1356309">
                <a:moveTo>
                  <a:pt x="0" y="0"/>
                </a:moveTo>
                <a:lnTo>
                  <a:pt x="934620" y="0"/>
                </a:lnTo>
                <a:lnTo>
                  <a:pt x="934620" y="1356308"/>
                </a:lnTo>
                <a:lnTo>
                  <a:pt x="0" y="1356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Freeform 7"/>
          <p:cNvSpPr/>
          <p:nvPr/>
        </p:nvSpPr>
        <p:spPr>
          <a:xfrm>
            <a:off x="3831079" y="350546"/>
            <a:ext cx="934620" cy="1356309"/>
          </a:xfrm>
          <a:custGeom>
            <a:avLst/>
            <a:gdLst/>
            <a:ahLst/>
            <a:cxnLst/>
            <a:rect l="l" t="t" r="r" b="b"/>
            <a:pathLst>
              <a:path w="934620" h="1356309">
                <a:moveTo>
                  <a:pt x="0" y="0"/>
                </a:moveTo>
                <a:lnTo>
                  <a:pt x="934620" y="0"/>
                </a:lnTo>
                <a:lnTo>
                  <a:pt x="934620" y="1356308"/>
                </a:lnTo>
                <a:lnTo>
                  <a:pt x="0" y="1356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TextBox 8"/>
          <p:cNvSpPr txBox="1"/>
          <p:nvPr/>
        </p:nvSpPr>
        <p:spPr>
          <a:xfrm>
            <a:off x="354024" y="2346196"/>
            <a:ext cx="17579951" cy="7719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515B46"/>
                </a:solidFill>
                <a:latin typeface="Alice"/>
              </a:rPr>
              <a:t>Social attitude:</a:t>
            </a:r>
          </a:p>
          <a:p>
            <a:pPr marL="1381761" lvl="2" indent="-460587" algn="l">
              <a:lnSpc>
                <a:spcPts val="4480"/>
              </a:lnSpc>
              <a:buFont typeface="Arial"/>
              <a:buChar char="⚬"/>
            </a:pPr>
            <a:r>
              <a:rPr lang="en-US" sz="3200" dirty="0">
                <a:solidFill>
                  <a:srgbClr val="515B46"/>
                </a:solidFill>
                <a:latin typeface="Alice"/>
              </a:rPr>
              <a:t>Woman's anger is more accepted</a:t>
            </a:r>
          </a:p>
          <a:p>
            <a:pPr algn="l">
              <a:lnSpc>
                <a:spcPts val="4480"/>
              </a:lnSpc>
              <a:spcBef>
                <a:spcPct val="0"/>
              </a:spcBef>
            </a:pPr>
            <a:endParaRPr lang="en-US" sz="3200" dirty="0">
              <a:solidFill>
                <a:srgbClr val="515B46"/>
              </a:solidFill>
              <a:latin typeface="Alice"/>
            </a:endParaRP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515B46"/>
                </a:solidFill>
                <a:latin typeface="Alice"/>
              </a:rPr>
              <a:t>Female character:</a:t>
            </a:r>
          </a:p>
          <a:p>
            <a:pPr marL="1381761" lvl="2" indent="-460587" algn="l">
              <a:lnSpc>
                <a:spcPts val="4480"/>
              </a:lnSpc>
              <a:buFont typeface="Arial"/>
              <a:buChar char="⚬"/>
            </a:pPr>
            <a:r>
              <a:rPr lang="en-US" sz="3200" dirty="0">
                <a:solidFill>
                  <a:srgbClr val="515B46"/>
                </a:solidFill>
                <a:latin typeface="Alice"/>
              </a:rPr>
              <a:t>Elizabeth = intelligent + stubborn character</a:t>
            </a:r>
          </a:p>
          <a:p>
            <a:pPr marL="2072642" lvl="3" indent="-518160" algn="l">
              <a:lnSpc>
                <a:spcPts val="4480"/>
              </a:lnSpc>
              <a:buFont typeface="Arial"/>
              <a:buChar char="￭"/>
            </a:pPr>
            <a:r>
              <a:rPr lang="en-US" sz="3200" dirty="0">
                <a:solidFill>
                  <a:srgbClr val="515B46"/>
                </a:solidFill>
                <a:latin typeface="Alice"/>
              </a:rPr>
              <a:t>Addressing social ideas</a:t>
            </a:r>
          </a:p>
          <a:p>
            <a:pPr marL="1381761" lvl="2" indent="-460587" algn="l">
              <a:lnSpc>
                <a:spcPts val="4480"/>
              </a:lnSpc>
              <a:buFont typeface="Arial"/>
              <a:buChar char="⚬"/>
            </a:pPr>
            <a:r>
              <a:rPr lang="en-US" sz="3200" dirty="0">
                <a:solidFill>
                  <a:srgbClr val="515B46"/>
                </a:solidFill>
                <a:latin typeface="Alice"/>
              </a:rPr>
              <a:t>Evie: neglected + an object</a:t>
            </a:r>
          </a:p>
          <a:p>
            <a:pPr algn="l">
              <a:lnSpc>
                <a:spcPts val="3968"/>
              </a:lnSpc>
            </a:pPr>
            <a:endParaRPr lang="en-US" sz="3200" dirty="0">
              <a:solidFill>
                <a:srgbClr val="515B46"/>
              </a:solidFill>
              <a:latin typeface="Alice"/>
            </a:endParaRPr>
          </a:p>
          <a:p>
            <a:pPr marL="690881" lvl="1" indent="-345440" algn="l">
              <a:lnSpc>
                <a:spcPts val="3968"/>
              </a:lnSpc>
              <a:buFont typeface="Arial"/>
              <a:buChar char="•"/>
            </a:pPr>
            <a:r>
              <a:rPr lang="en-US" sz="3200" dirty="0">
                <a:solidFill>
                  <a:srgbClr val="515B46"/>
                </a:solidFill>
                <a:latin typeface="Alice"/>
              </a:rPr>
              <a:t>Female rage:</a:t>
            </a:r>
          </a:p>
          <a:p>
            <a:pPr marL="1381761" lvl="2" indent="-460587" algn="l">
              <a:lnSpc>
                <a:spcPts val="4480"/>
              </a:lnSpc>
              <a:buFont typeface="Arial"/>
              <a:buChar char="⚬"/>
            </a:pPr>
            <a:r>
              <a:rPr lang="en-US" sz="3200" dirty="0">
                <a:solidFill>
                  <a:srgbClr val="515B46"/>
                </a:solidFill>
                <a:latin typeface="Alice"/>
              </a:rPr>
              <a:t>≠ violent</a:t>
            </a:r>
          </a:p>
          <a:p>
            <a:pPr marL="1381761" lvl="2" indent="-460587" algn="l">
              <a:lnSpc>
                <a:spcPts val="4480"/>
              </a:lnSpc>
              <a:buFont typeface="Arial"/>
              <a:buChar char="⚬"/>
            </a:pPr>
            <a:r>
              <a:rPr lang="en-US" sz="3200" dirty="0">
                <a:solidFill>
                  <a:srgbClr val="515B46"/>
                </a:solidFill>
                <a:latin typeface="Alice"/>
              </a:rPr>
              <a:t>Subtle</a:t>
            </a:r>
          </a:p>
          <a:p>
            <a:pPr marL="2072642" lvl="3" indent="-518160" algn="l">
              <a:lnSpc>
                <a:spcPts val="4480"/>
              </a:lnSpc>
              <a:buFont typeface="Arial"/>
              <a:buChar char="￭"/>
            </a:pPr>
            <a:r>
              <a:rPr lang="en-US" sz="3200" dirty="0">
                <a:solidFill>
                  <a:srgbClr val="515B46"/>
                </a:solidFill>
                <a:latin typeface="Alice"/>
              </a:rPr>
              <a:t>Elizabeth: sarcastic and ironic remarks</a:t>
            </a:r>
          </a:p>
          <a:p>
            <a:pPr marL="1381761" lvl="2" indent="-460587" algn="l">
              <a:lnSpc>
                <a:spcPts val="4480"/>
              </a:lnSpc>
              <a:buFont typeface="Arial"/>
              <a:buChar char="⚬"/>
            </a:pPr>
            <a:r>
              <a:rPr lang="en-US" sz="3200" dirty="0">
                <a:solidFill>
                  <a:srgbClr val="515B46"/>
                </a:solidFill>
                <a:latin typeface="Alice"/>
              </a:rPr>
              <a:t>“I could easily forgive his pride, if he had not mortified mine” (Austen, p.19)</a:t>
            </a:r>
          </a:p>
          <a:p>
            <a:pPr marL="1381761" lvl="2" indent="-460587" algn="l">
              <a:lnSpc>
                <a:spcPts val="4480"/>
              </a:lnSpc>
              <a:spcBef>
                <a:spcPct val="0"/>
              </a:spcBef>
              <a:buFont typeface="Arial"/>
              <a:buChar char="⚬"/>
            </a:pPr>
            <a:r>
              <a:rPr lang="en-US" sz="3200" dirty="0">
                <a:solidFill>
                  <a:srgbClr val="515B46"/>
                </a:solidFill>
                <a:latin typeface="Alice"/>
              </a:rPr>
              <a:t>Evie: fleeing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A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7026" y="8524586"/>
            <a:ext cx="18662052" cy="1975540"/>
            <a:chOff x="0" y="0"/>
            <a:chExt cx="4915108" cy="5203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5109" cy="520307"/>
            </a:xfrm>
            <a:custGeom>
              <a:avLst/>
              <a:gdLst/>
              <a:ahLst/>
              <a:cxnLst/>
              <a:rect l="l" t="t" r="r" b="b"/>
              <a:pathLst>
                <a:path w="4915109" h="520307">
                  <a:moveTo>
                    <a:pt x="0" y="0"/>
                  </a:moveTo>
                  <a:lnTo>
                    <a:pt x="4915109" y="0"/>
                  </a:lnTo>
                  <a:lnTo>
                    <a:pt x="4915109" y="520307"/>
                  </a:lnTo>
                  <a:lnTo>
                    <a:pt x="0" y="520307"/>
                  </a:lnTo>
                  <a:close/>
                </a:path>
              </a:pathLst>
            </a:custGeom>
            <a:solidFill>
              <a:srgbClr val="515B46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915108" cy="5869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41395" y="256703"/>
            <a:ext cx="6803147" cy="7991949"/>
          </a:xfrm>
          <a:custGeom>
            <a:avLst/>
            <a:gdLst/>
            <a:ahLst/>
            <a:cxnLst/>
            <a:rect l="l" t="t" r="r" b="b"/>
            <a:pathLst>
              <a:path w="6803147" h="7991949">
                <a:moveTo>
                  <a:pt x="0" y="0"/>
                </a:moveTo>
                <a:lnTo>
                  <a:pt x="6803146" y="0"/>
                </a:lnTo>
                <a:lnTo>
                  <a:pt x="6803146" y="7991949"/>
                </a:lnTo>
                <a:lnTo>
                  <a:pt x="0" y="79919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6" name="Group 6"/>
          <p:cNvGrpSpPr/>
          <p:nvPr/>
        </p:nvGrpSpPr>
        <p:grpSpPr>
          <a:xfrm>
            <a:off x="1934250" y="1315849"/>
            <a:ext cx="4617436" cy="6512102"/>
            <a:chOff x="0" y="0"/>
            <a:chExt cx="5341213" cy="753286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42483" cy="7532866"/>
            </a:xfrm>
            <a:custGeom>
              <a:avLst/>
              <a:gdLst/>
              <a:ahLst/>
              <a:cxnLst/>
              <a:rect l="l" t="t" r="r" b="b"/>
              <a:pathLst>
                <a:path w="5342483" h="7532866">
                  <a:moveTo>
                    <a:pt x="2671170" y="0"/>
                  </a:moveTo>
                  <a:cubicBezTo>
                    <a:pt x="1195924" y="0"/>
                    <a:pt x="0" y="1686289"/>
                    <a:pt x="0" y="3766433"/>
                  </a:cubicBezTo>
                  <a:cubicBezTo>
                    <a:pt x="0" y="5846576"/>
                    <a:pt x="1195924" y="7532866"/>
                    <a:pt x="2671170" y="7532866"/>
                  </a:cubicBezTo>
                  <a:cubicBezTo>
                    <a:pt x="4146416" y="7532866"/>
                    <a:pt x="5342483" y="5846576"/>
                    <a:pt x="5342483" y="3766433"/>
                  </a:cubicBezTo>
                  <a:cubicBezTo>
                    <a:pt x="5342483" y="1686289"/>
                    <a:pt x="4146416" y="0"/>
                    <a:pt x="2671170" y="0"/>
                  </a:cubicBezTo>
                  <a:close/>
                </a:path>
              </a:pathLst>
            </a:custGeom>
            <a:blipFill>
              <a:blip r:embed="rId3"/>
              <a:stretch>
                <a:fillRect l="-20499" r="-20499"/>
              </a:stretch>
            </a:blip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652656" y="132878"/>
            <a:ext cx="9606644" cy="210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515B46"/>
                </a:solidFill>
                <a:latin typeface="Alice Bold"/>
              </a:rPr>
              <a:t>How does female rage empower women?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371016" y="2491060"/>
            <a:ext cx="9916984" cy="5043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515B46"/>
                </a:solidFill>
                <a:latin typeface="Alice"/>
              </a:rPr>
              <a:t>Assertiveness + Boundaries</a:t>
            </a:r>
          </a:p>
          <a:p>
            <a:pPr marL="1381761" lvl="2" indent="-460587" algn="l">
              <a:lnSpc>
                <a:spcPts val="4480"/>
              </a:lnSpc>
              <a:buFont typeface="Arial"/>
              <a:buChar char="⚬"/>
            </a:pPr>
            <a:r>
              <a:rPr lang="en-US" sz="3200" dirty="0">
                <a:solidFill>
                  <a:srgbClr val="515B46"/>
                </a:solidFill>
                <a:latin typeface="Alice"/>
              </a:rPr>
              <a:t>Pride &amp; Prejudice: refusing marriage proposals</a:t>
            </a:r>
          </a:p>
          <a:p>
            <a:pPr marL="1381761" lvl="2" indent="-460587" algn="l">
              <a:lnSpc>
                <a:spcPts val="4480"/>
              </a:lnSpc>
              <a:buFont typeface="Arial"/>
              <a:buChar char="⚬"/>
            </a:pPr>
            <a:r>
              <a:rPr lang="en-US" sz="3200" dirty="0">
                <a:solidFill>
                  <a:srgbClr val="515B46"/>
                </a:solidFill>
                <a:latin typeface="Alice"/>
              </a:rPr>
              <a:t>Medusa: rejects Poseidon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515B46"/>
                </a:solidFill>
                <a:latin typeface="Alice"/>
              </a:rPr>
              <a:t>Social change</a:t>
            </a:r>
          </a:p>
          <a:p>
            <a:pPr marL="1381761" lvl="2" indent="-460587" algn="l">
              <a:lnSpc>
                <a:spcPts val="4480"/>
              </a:lnSpc>
              <a:buFont typeface="Arial"/>
              <a:buChar char="⚬"/>
            </a:pPr>
            <a:r>
              <a:rPr lang="en-US" sz="3200" dirty="0">
                <a:solidFill>
                  <a:srgbClr val="515B46"/>
                </a:solidFill>
                <a:latin typeface="Alice"/>
              </a:rPr>
              <a:t>The girls:  social restrictions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515B46"/>
                </a:solidFill>
                <a:latin typeface="Alice"/>
              </a:rPr>
              <a:t>Stereotypes </a:t>
            </a:r>
          </a:p>
          <a:p>
            <a:pPr marL="1381761" lvl="2" indent="-460587" algn="l">
              <a:lnSpc>
                <a:spcPts val="4480"/>
              </a:lnSpc>
              <a:buFont typeface="Arial"/>
              <a:buChar char="⚬"/>
            </a:pPr>
            <a:r>
              <a:rPr lang="en-US" sz="3200" dirty="0">
                <a:solidFill>
                  <a:srgbClr val="515B46"/>
                </a:solidFill>
                <a:latin typeface="Alice"/>
              </a:rPr>
              <a:t>The Wife of Bath’s Tale: ≠ stereotypical housewife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A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7026" y="8524586"/>
            <a:ext cx="18662052" cy="1975540"/>
            <a:chOff x="0" y="0"/>
            <a:chExt cx="4915108" cy="5203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5109" cy="520307"/>
            </a:xfrm>
            <a:custGeom>
              <a:avLst/>
              <a:gdLst/>
              <a:ahLst/>
              <a:cxnLst/>
              <a:rect l="l" t="t" r="r" b="b"/>
              <a:pathLst>
                <a:path w="4915109" h="520307">
                  <a:moveTo>
                    <a:pt x="0" y="0"/>
                  </a:moveTo>
                  <a:lnTo>
                    <a:pt x="4915109" y="0"/>
                  </a:lnTo>
                  <a:lnTo>
                    <a:pt x="4915109" y="520307"/>
                  </a:lnTo>
                  <a:lnTo>
                    <a:pt x="0" y="520307"/>
                  </a:lnTo>
                  <a:close/>
                </a:path>
              </a:pathLst>
            </a:custGeom>
            <a:solidFill>
              <a:srgbClr val="515B46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915108" cy="5869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182936"/>
            <a:ext cx="18288000" cy="210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515B46"/>
                </a:solidFill>
                <a:latin typeface="Alice Bold"/>
              </a:rPr>
              <a:t>Why is it important that we keep writing about women’s anger?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92996" y="2841375"/>
            <a:ext cx="10524133" cy="448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515B46"/>
                </a:solidFill>
                <a:latin typeface="Alice"/>
              </a:rPr>
              <a:t>Women’s voice</a:t>
            </a:r>
          </a:p>
          <a:p>
            <a:pPr marL="1381761" lvl="2" indent="-460587" algn="l">
              <a:lnSpc>
                <a:spcPts val="4480"/>
              </a:lnSpc>
              <a:buFont typeface="Arial"/>
              <a:buChar char="⚬"/>
            </a:pPr>
            <a:r>
              <a:rPr lang="en-US" sz="3200" dirty="0">
                <a:solidFill>
                  <a:srgbClr val="515B46"/>
                </a:solidFill>
                <a:latin typeface="Alice"/>
              </a:rPr>
              <a:t>Share experiences and opinions</a:t>
            </a:r>
          </a:p>
          <a:p>
            <a:pPr marL="1381761" lvl="2" indent="-460587" algn="l">
              <a:lnSpc>
                <a:spcPts val="4480"/>
              </a:lnSpc>
              <a:buFont typeface="Arial"/>
              <a:buChar char="⚬"/>
            </a:pPr>
            <a:r>
              <a:rPr lang="en-US" sz="3200" dirty="0">
                <a:solidFill>
                  <a:srgbClr val="515B46"/>
                </a:solidFill>
                <a:latin typeface="Alice"/>
              </a:rPr>
              <a:t>Afghanistan</a:t>
            </a:r>
          </a:p>
          <a:p>
            <a:pPr marL="2072642" lvl="3" indent="-518160" algn="l">
              <a:lnSpc>
                <a:spcPts val="4480"/>
              </a:lnSpc>
              <a:buFont typeface="Arial"/>
              <a:buChar char="￭"/>
            </a:pPr>
            <a:r>
              <a:rPr lang="en-US" sz="3200" dirty="0">
                <a:solidFill>
                  <a:srgbClr val="515B46"/>
                </a:solidFill>
                <a:latin typeface="Alice"/>
              </a:rPr>
              <a:t>Rights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515B46"/>
                </a:solidFill>
                <a:latin typeface="Alice"/>
              </a:rPr>
              <a:t>A safe place</a:t>
            </a:r>
          </a:p>
          <a:p>
            <a:pPr marL="1381761" lvl="2" indent="-460587" algn="l">
              <a:lnSpc>
                <a:spcPts val="4480"/>
              </a:lnSpc>
              <a:buFont typeface="Arial"/>
              <a:buChar char="⚬"/>
            </a:pPr>
            <a:r>
              <a:rPr lang="en-US" sz="3200" dirty="0">
                <a:solidFill>
                  <a:srgbClr val="515B46"/>
                </a:solidFill>
                <a:latin typeface="Alice"/>
              </a:rPr>
              <a:t>Better for mental health</a:t>
            </a:r>
          </a:p>
          <a:p>
            <a:pPr marL="1381761" lvl="2" indent="-460587" algn="l">
              <a:lnSpc>
                <a:spcPts val="4480"/>
              </a:lnSpc>
              <a:buFont typeface="Arial"/>
              <a:buChar char="⚬"/>
            </a:pPr>
            <a:r>
              <a:rPr lang="en-US" sz="3200" dirty="0">
                <a:solidFill>
                  <a:srgbClr val="515B46"/>
                </a:solidFill>
                <a:latin typeface="Alice"/>
              </a:rPr>
              <a:t>High functioning anxiety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515B46"/>
                </a:solidFill>
                <a:latin typeface="Alice"/>
              </a:rPr>
              <a:t>Reflecting on social and cultural factors → ideal world</a:t>
            </a:r>
          </a:p>
        </p:txBody>
      </p:sp>
      <p:sp>
        <p:nvSpPr>
          <p:cNvPr id="7" name="Freeform 7"/>
          <p:cNvSpPr/>
          <p:nvPr/>
        </p:nvSpPr>
        <p:spPr>
          <a:xfrm>
            <a:off x="12395507" y="1918698"/>
            <a:ext cx="4559314" cy="3419485"/>
          </a:xfrm>
          <a:custGeom>
            <a:avLst/>
            <a:gdLst/>
            <a:ahLst/>
            <a:cxnLst/>
            <a:rect l="l" t="t" r="r" b="b"/>
            <a:pathLst>
              <a:path w="4559314" h="3419485">
                <a:moveTo>
                  <a:pt x="0" y="0"/>
                </a:moveTo>
                <a:lnTo>
                  <a:pt x="4559313" y="0"/>
                </a:lnTo>
                <a:lnTo>
                  <a:pt x="4559313" y="3419485"/>
                </a:lnTo>
                <a:lnTo>
                  <a:pt x="0" y="34194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>
            <a:off x="12395507" y="5793586"/>
            <a:ext cx="4559314" cy="3718770"/>
          </a:xfrm>
          <a:custGeom>
            <a:avLst/>
            <a:gdLst/>
            <a:ahLst/>
            <a:cxnLst/>
            <a:rect l="l" t="t" r="r" b="b"/>
            <a:pathLst>
              <a:path w="4559314" h="3718770">
                <a:moveTo>
                  <a:pt x="0" y="0"/>
                </a:moveTo>
                <a:lnTo>
                  <a:pt x="4559313" y="0"/>
                </a:lnTo>
                <a:lnTo>
                  <a:pt x="4559313" y="3718770"/>
                </a:lnTo>
                <a:lnTo>
                  <a:pt x="0" y="37187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2602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9" name="Freeform 9"/>
          <p:cNvSpPr/>
          <p:nvPr/>
        </p:nvSpPr>
        <p:spPr>
          <a:xfrm>
            <a:off x="12395507" y="4497026"/>
            <a:ext cx="4559314" cy="841157"/>
          </a:xfrm>
          <a:custGeom>
            <a:avLst/>
            <a:gdLst/>
            <a:ahLst/>
            <a:cxnLst/>
            <a:rect l="l" t="t" r="r" b="b"/>
            <a:pathLst>
              <a:path w="4559314" h="841157">
                <a:moveTo>
                  <a:pt x="0" y="0"/>
                </a:moveTo>
                <a:lnTo>
                  <a:pt x="4559313" y="0"/>
                </a:lnTo>
                <a:lnTo>
                  <a:pt x="4559313" y="841157"/>
                </a:lnTo>
                <a:lnTo>
                  <a:pt x="0" y="8411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0" name="Freeform 10"/>
          <p:cNvSpPr/>
          <p:nvPr/>
        </p:nvSpPr>
        <p:spPr>
          <a:xfrm>
            <a:off x="12395507" y="8524586"/>
            <a:ext cx="4559314" cy="1029008"/>
          </a:xfrm>
          <a:custGeom>
            <a:avLst/>
            <a:gdLst/>
            <a:ahLst/>
            <a:cxnLst/>
            <a:rect l="l" t="t" r="r" b="b"/>
            <a:pathLst>
              <a:path w="4559314" h="1029008">
                <a:moveTo>
                  <a:pt x="0" y="0"/>
                </a:moveTo>
                <a:lnTo>
                  <a:pt x="4559313" y="0"/>
                </a:lnTo>
                <a:lnTo>
                  <a:pt x="4559313" y="1029008"/>
                </a:lnTo>
                <a:lnTo>
                  <a:pt x="0" y="10290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0" t="-17298" b="-36005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1" name="TextBox 11"/>
          <p:cNvSpPr txBox="1"/>
          <p:nvPr/>
        </p:nvSpPr>
        <p:spPr>
          <a:xfrm>
            <a:off x="0" y="8655107"/>
            <a:ext cx="12109168" cy="857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6" lvl="1" indent="-161928" algn="l">
              <a:lnSpc>
                <a:spcPts val="2250"/>
              </a:lnSpc>
              <a:buFont typeface="Arial"/>
              <a:buChar char="•"/>
            </a:pPr>
            <a:r>
              <a:rPr lang="en-US" sz="1500">
                <a:solidFill>
                  <a:srgbClr val="EDEAE3"/>
                </a:solidFill>
                <a:latin typeface="Alice"/>
              </a:rPr>
              <a:t>Yousafzai, S. (2023, March 8). On International Women’s Day, Afghan women blast the Taliban and say the world has “neglected us completely.” CBS News. https://www.cbsnews.com/news/international-womens-day-afghanistan-taliban-women-protest-say-world-neglected-us/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0" y="9629794"/>
            <a:ext cx="12710126" cy="571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6" lvl="1" indent="-161928" algn="l">
              <a:lnSpc>
                <a:spcPts val="2250"/>
              </a:lnSpc>
              <a:buFont typeface="Arial"/>
              <a:buChar char="•"/>
            </a:pPr>
            <a:r>
              <a:rPr lang="en-US" sz="1500">
                <a:solidFill>
                  <a:srgbClr val="EDEAE3"/>
                </a:solidFill>
                <a:latin typeface="Alice"/>
              </a:rPr>
              <a:t>Prateek Sharma, &amp; Prateek Sharma. (2021, May 27). How patriarchy and gender roles contribute to mental health issues in Indian women. The News Minute. https://www.thenewsminute.com/delve/how-patriarchy-and-gender-roles-contribute-mental-health-issues-indian-women-67688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A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798513"/>
            <a:ext cx="5533947" cy="6976504"/>
          </a:xfrm>
          <a:custGeom>
            <a:avLst/>
            <a:gdLst/>
            <a:ahLst/>
            <a:cxnLst/>
            <a:rect l="l" t="t" r="r" b="b"/>
            <a:pathLst>
              <a:path w="5533947" h="6976504">
                <a:moveTo>
                  <a:pt x="0" y="0"/>
                </a:moveTo>
                <a:lnTo>
                  <a:pt x="5533947" y="0"/>
                </a:lnTo>
                <a:lnTo>
                  <a:pt x="5533947" y="6976504"/>
                </a:lnTo>
                <a:lnTo>
                  <a:pt x="0" y="69765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" name="Freeform 3"/>
          <p:cNvSpPr/>
          <p:nvPr/>
        </p:nvSpPr>
        <p:spPr>
          <a:xfrm>
            <a:off x="7164742" y="4114800"/>
            <a:ext cx="10094558" cy="5660217"/>
          </a:xfrm>
          <a:custGeom>
            <a:avLst/>
            <a:gdLst/>
            <a:ahLst/>
            <a:cxnLst/>
            <a:rect l="l" t="t" r="r" b="b"/>
            <a:pathLst>
              <a:path w="10094558" h="5660217">
                <a:moveTo>
                  <a:pt x="0" y="0"/>
                </a:moveTo>
                <a:lnTo>
                  <a:pt x="10094558" y="0"/>
                </a:lnTo>
                <a:lnTo>
                  <a:pt x="10094558" y="5660217"/>
                </a:lnTo>
                <a:lnTo>
                  <a:pt x="0" y="56602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4" name="Group 4"/>
          <p:cNvGrpSpPr/>
          <p:nvPr/>
        </p:nvGrpSpPr>
        <p:grpSpPr>
          <a:xfrm>
            <a:off x="-187026" y="9697342"/>
            <a:ext cx="18662052" cy="1975540"/>
            <a:chOff x="0" y="0"/>
            <a:chExt cx="4915108" cy="52030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15109" cy="520307"/>
            </a:xfrm>
            <a:custGeom>
              <a:avLst/>
              <a:gdLst/>
              <a:ahLst/>
              <a:cxnLst/>
              <a:rect l="l" t="t" r="r" b="b"/>
              <a:pathLst>
                <a:path w="4915109" h="520307">
                  <a:moveTo>
                    <a:pt x="0" y="0"/>
                  </a:moveTo>
                  <a:lnTo>
                    <a:pt x="4915109" y="0"/>
                  </a:lnTo>
                  <a:lnTo>
                    <a:pt x="4915109" y="520307"/>
                  </a:lnTo>
                  <a:lnTo>
                    <a:pt x="0" y="520307"/>
                  </a:lnTo>
                  <a:close/>
                </a:path>
              </a:pathLst>
            </a:custGeom>
            <a:solidFill>
              <a:srgbClr val="515B46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66675"/>
              <a:ext cx="4915108" cy="5869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-1385882"/>
            <a:ext cx="18662052" cy="1975540"/>
            <a:chOff x="0" y="0"/>
            <a:chExt cx="4915108" cy="52030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15109" cy="520307"/>
            </a:xfrm>
            <a:custGeom>
              <a:avLst/>
              <a:gdLst/>
              <a:ahLst/>
              <a:cxnLst/>
              <a:rect l="l" t="t" r="r" b="b"/>
              <a:pathLst>
                <a:path w="4915109" h="520307">
                  <a:moveTo>
                    <a:pt x="0" y="0"/>
                  </a:moveTo>
                  <a:lnTo>
                    <a:pt x="4915109" y="0"/>
                  </a:lnTo>
                  <a:lnTo>
                    <a:pt x="4915109" y="520307"/>
                  </a:lnTo>
                  <a:lnTo>
                    <a:pt x="0" y="520307"/>
                  </a:lnTo>
                  <a:close/>
                </a:path>
              </a:pathLst>
            </a:custGeom>
            <a:solidFill>
              <a:srgbClr val="515B46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4915108" cy="5869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082405" y="1771204"/>
            <a:ext cx="1012319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515B46"/>
                </a:solidFill>
                <a:latin typeface="Alice Bold"/>
              </a:rPr>
              <a:t>Thank you for your attention.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5B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61381" y="561975"/>
            <a:ext cx="7365237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00"/>
              </a:lnSpc>
              <a:spcBef>
                <a:spcPct val="0"/>
              </a:spcBef>
            </a:pPr>
            <a:r>
              <a:rPr lang="en-US" sz="6000" spc="1050">
                <a:solidFill>
                  <a:srgbClr val="EDEAE3"/>
                </a:solidFill>
                <a:latin typeface="Alice Bold"/>
              </a:rPr>
              <a:t>BIBLIOGRAPHY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45241" y="1864594"/>
            <a:ext cx="5316141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50" lvl="1" indent="-485775" algn="l">
              <a:lnSpc>
                <a:spcPts val="6299"/>
              </a:lnSpc>
              <a:buFont typeface="Arial"/>
              <a:buChar char="•"/>
            </a:pPr>
            <a:r>
              <a:rPr lang="en-US" sz="4500">
                <a:solidFill>
                  <a:srgbClr val="EDEAE3"/>
                </a:solidFill>
                <a:latin typeface="Alice"/>
              </a:rPr>
              <a:t>Primary sources: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798044"/>
            <a:ext cx="15315786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EDEAE3"/>
                </a:solidFill>
                <a:latin typeface="Alice"/>
              </a:rPr>
              <a:t>Cline, E. (2017). The girls: A Novel. Random House Trade Paperbacks.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5241" y="3412724"/>
            <a:ext cx="5903020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44" lvl="1" indent="-485772" algn="l">
              <a:lnSpc>
                <a:spcPts val="6299"/>
              </a:lnSpc>
              <a:buFont typeface="Arial"/>
              <a:buChar char="•"/>
            </a:pPr>
            <a:r>
              <a:rPr lang="en-US" sz="4499">
                <a:solidFill>
                  <a:srgbClr val="EDEAE3"/>
                </a:solidFill>
                <a:latin typeface="Alice"/>
              </a:rPr>
              <a:t>Secondary sources: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4117575"/>
            <a:ext cx="16787349" cy="5939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dirty="0" err="1">
                <a:solidFill>
                  <a:srgbClr val="EDEAE3"/>
                </a:solidFill>
                <a:latin typeface="Alice"/>
              </a:rPr>
              <a:t>Tidman</a:t>
            </a:r>
            <a:r>
              <a:rPr lang="en-US" sz="2800" dirty="0">
                <a:solidFill>
                  <a:srgbClr val="EDEAE3"/>
                </a:solidFill>
                <a:latin typeface="Alice"/>
              </a:rPr>
              <a:t>, Z. (n.d.). “Sexist and condescending”: Police tell women they should not risk walking alone at night | The Independent. The Independent. </a:t>
            </a:r>
            <a:r>
              <a:rPr lang="en-US" sz="2800" u="sng" dirty="0">
                <a:solidFill>
                  <a:srgbClr val="EDEAE3"/>
                </a:solidFill>
                <a:latin typeface="Alice"/>
                <a:hlinkClick r:id="rId2" tooltip="https://www.independent.co.uk/news/uk/home-news/women-walk-alone-night-risk-nottinghamshire-police-facebook-a9219451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https://www.independent.co.uk/news/uk/home-news/women-walk-alone-night-risk-nottinghamshire-police-facebook-a9219451.html</a:t>
            </a:r>
          </a:p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dirty="0">
                <a:solidFill>
                  <a:srgbClr val="EDEAE3"/>
                </a:solidFill>
                <a:latin typeface="Alice"/>
              </a:rPr>
              <a:t>Toronto cop who neglected slain woman’s domestic violence complaint will keep his job. (2023, August 3). CBC. https://www.cbc.ca/news/canada/toronto/daniella-mallia-sang-youb-lee-toronto-police-1.6926828 </a:t>
            </a:r>
          </a:p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dirty="0">
                <a:solidFill>
                  <a:srgbClr val="EDEAE3"/>
                </a:solidFill>
                <a:latin typeface="Alice"/>
              </a:rPr>
              <a:t>Yousafzai, S. (2023, March 8). On International Women’s Day, Afghan women blast the Taliban and say the world has “neglected us completely.” CBS News. </a:t>
            </a:r>
            <a:r>
              <a:rPr lang="en-US" sz="2800" u="sng" dirty="0">
                <a:solidFill>
                  <a:srgbClr val="EDEAE3"/>
                </a:solidFill>
                <a:latin typeface="Alice"/>
                <a:hlinkClick r:id="rId3" tooltip="https://www.cbsnews.com/news/international-womens-day-afghanistan-taliban-women-protest-say-world-neglected-u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https://www.cbsnews.com/news/international-womens-day-afghanistan-taliban-women-protest-say-world-neglected-us/</a:t>
            </a:r>
          </a:p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u="sng" dirty="0" err="1">
                <a:solidFill>
                  <a:srgbClr val="EDEAE3"/>
                </a:solidFill>
                <a:latin typeface="Alice"/>
              </a:rPr>
              <a:t>Aap</a:t>
            </a:r>
            <a:r>
              <a:rPr lang="en-US" sz="2800" u="sng" dirty="0">
                <a:solidFill>
                  <a:srgbClr val="EDEAE3"/>
                </a:solidFill>
                <a:latin typeface="Alice"/>
              </a:rPr>
              <a:t>. (2023, October 30). Woman jailed 12 years for married lover’s murder. Breaking Australian and World News Headlines - 9News. </a:t>
            </a:r>
            <a:r>
              <a:rPr lang="en-US" sz="2800" u="sng" dirty="0">
                <a:solidFill>
                  <a:srgbClr val="EDEAE3"/>
                </a:solidFill>
                <a:latin typeface="Alice"/>
                <a:hlinkClick r:id="rId4" tooltip="https://www.9news.com.au/national/woman-jailed-12-years-for-married-lovers-murder/843461a3-dc6d-4f10-a171-118db75d154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https://www.9news.com.au/national/woman-jailed-12-years-for-married-lovers-murder/843461a3-dc6d-4f10-a171-118db75d1544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5B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61381" y="561975"/>
            <a:ext cx="7365237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00"/>
              </a:lnSpc>
              <a:spcBef>
                <a:spcPct val="0"/>
              </a:spcBef>
            </a:pPr>
            <a:r>
              <a:rPr lang="en-US" sz="6000" spc="1050">
                <a:solidFill>
                  <a:srgbClr val="EDEAE3"/>
                </a:solidFill>
                <a:latin typeface="Alice Bold"/>
              </a:rPr>
              <a:t>BIBLIOGRAPHY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51217" y="1645285"/>
            <a:ext cx="16344486" cy="8415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dirty="0" err="1">
                <a:solidFill>
                  <a:srgbClr val="EDEAE3"/>
                </a:solidFill>
                <a:latin typeface="Alice"/>
              </a:rPr>
              <a:t>Ramdani</a:t>
            </a:r>
            <a:r>
              <a:rPr lang="en-US" sz="2800" dirty="0">
                <a:solidFill>
                  <a:srgbClr val="EDEAE3"/>
                </a:solidFill>
                <a:latin typeface="Alice"/>
              </a:rPr>
              <a:t>, N. (2023, January 24). Being a woman in France, it is common to see men act with impunity and get away with sleaze. inews.co.uk. </a:t>
            </a:r>
            <a:r>
              <a:rPr lang="en-US" sz="2800" u="sng" dirty="0">
                <a:solidFill>
                  <a:srgbClr val="EDEAE3"/>
                </a:solidFill>
                <a:latin typeface="Alice"/>
                <a:hlinkClick r:id="rId2" tooltip="https://inews.co.uk/news/world/woman-france-men-sleaze-210290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https://inews.co.uk/news/world/woman-france-men-sleaze-2102900</a:t>
            </a:r>
          </a:p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dirty="0">
                <a:solidFill>
                  <a:srgbClr val="EDEAE3"/>
                </a:solidFill>
                <a:latin typeface="Alice"/>
              </a:rPr>
              <a:t>Prateek Sharma, &amp; Prateek Sharma. (2021, May 27). How patriarchy and gender roles contribute to mental health issues in Indian women. The News Minute. </a:t>
            </a:r>
            <a:r>
              <a:rPr lang="en-US" sz="2800" u="sng" dirty="0">
                <a:solidFill>
                  <a:srgbClr val="EDEAE3"/>
                </a:solidFill>
                <a:latin typeface="Alice"/>
                <a:hlinkClick r:id="rId3" tooltip="https://www.thenewsminute.com/delve/how-patriarchy-and-gender-roles-contribute-mental-health-issues-indian-women-6768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https://www.thenewsminute.com/delve/how-patriarchy-and-gender-roles-contribute-mental-health-issues-indian-women-67688</a:t>
            </a:r>
          </a:p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u="sng" dirty="0">
                <a:solidFill>
                  <a:srgbClr val="EDEAE3"/>
                </a:solidFill>
                <a:latin typeface="Alice"/>
              </a:rPr>
              <a:t>Hamburg, U. (2018, September 28). Which roles did women play in the Epic of Gilgamesh? Universität Hamburg. </a:t>
            </a:r>
            <a:r>
              <a:rPr lang="en-US" sz="2800" u="sng" dirty="0">
                <a:solidFill>
                  <a:srgbClr val="EDEAE3"/>
                </a:solidFill>
                <a:latin typeface="Alice"/>
                <a:hlinkClick r:id="rId4" tooltip="https://www.csmc.uni-hamburg.de/publications/mesopotamia/2018-09-29.html#:~:text=Shamhat%2C%20the%20prostitute%2C%20has%20a,'%20Enkidu%2C%20the%20wild%20ma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https://www.csmc.uni-hamburg.de/publications/mesopotamia/2018-09-29.html#:~:text=Shamhat%2C%20the%20prostitute%2C%20has%20a,'%20Enkidu%2C%20the%20wild%20man</a:t>
            </a:r>
            <a:r>
              <a:rPr lang="en-US" sz="2800" u="sng" dirty="0">
                <a:solidFill>
                  <a:srgbClr val="EDEAE3"/>
                </a:solidFill>
                <a:latin typeface="Alice"/>
              </a:rPr>
              <a:t>.</a:t>
            </a:r>
          </a:p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u="sng" dirty="0" err="1">
                <a:solidFill>
                  <a:srgbClr val="EDEAE3"/>
                </a:solidFill>
                <a:latin typeface="Alice"/>
              </a:rPr>
              <a:t>Mehlhorn</a:t>
            </a:r>
            <a:r>
              <a:rPr lang="en-US" sz="2800" u="sng" dirty="0">
                <a:solidFill>
                  <a:srgbClr val="EDEAE3"/>
                </a:solidFill>
                <a:latin typeface="Alice"/>
              </a:rPr>
              <a:t>, D. (2023, May 22). Homophobia: a Modern Sickness - Dmitri </a:t>
            </a:r>
            <a:r>
              <a:rPr lang="en-US" sz="2800" u="sng" dirty="0" err="1">
                <a:solidFill>
                  <a:srgbClr val="EDEAE3"/>
                </a:solidFill>
                <a:latin typeface="Alice"/>
              </a:rPr>
              <a:t>Mehlhorn</a:t>
            </a:r>
            <a:r>
              <a:rPr lang="en-US" sz="2800" u="sng" dirty="0">
                <a:solidFill>
                  <a:srgbClr val="EDEAE3"/>
                </a:solidFill>
                <a:latin typeface="Alice"/>
              </a:rPr>
              <a:t> - Medium. Medium. </a:t>
            </a:r>
            <a:r>
              <a:rPr lang="en-US" sz="2800" u="sng" dirty="0">
                <a:solidFill>
                  <a:srgbClr val="EDEAE3"/>
                </a:solidFill>
                <a:latin typeface="Alice"/>
                <a:hlinkClick r:id="rId5" tooltip="https://medium.com/@DmitriMehlhorn/homophobia-a-modern-sickness-c41763f94bc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https://medium.com/@DmitriMehlhorn/homophobia-a-modern-sickness-c41763f94bca</a:t>
            </a:r>
          </a:p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u="sng" dirty="0">
                <a:solidFill>
                  <a:srgbClr val="EDEAE3"/>
                </a:solidFill>
                <a:latin typeface="Alice"/>
              </a:rPr>
              <a:t>Hamburg, U. (2018, September 28). Which roles did women play in the Epic of Gilgamesh? Universität Hamburg. </a:t>
            </a:r>
            <a:r>
              <a:rPr lang="en-US" sz="2800" u="sng" dirty="0">
                <a:solidFill>
                  <a:srgbClr val="EDEAE3"/>
                </a:solidFill>
                <a:latin typeface="Alice"/>
                <a:hlinkClick r:id="rId4" tooltip="https://www.csmc.uni-hamburg.de/publications/mesopotamia/2018-09-29.html#:~:text=Shamhat%2C%20the%20prostitute%2C%20has%20a,'%20Enkidu%2C%20the%20wild%20ma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https://www.csmc.uni-hamburg.de/publications/mesopotamia/2018-09-29.html#:~:text=Shamhat%2C%20the%20prostitute%2C%20has%20a,'%20Enkidu%2C%20the%20wild%20man</a:t>
            </a:r>
            <a:r>
              <a:rPr lang="en-US" sz="2800" u="sng" dirty="0">
                <a:solidFill>
                  <a:srgbClr val="EDEAE3"/>
                </a:solidFill>
                <a:latin typeface="Alice"/>
              </a:rPr>
              <a:t>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A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7026" y="8524586"/>
            <a:ext cx="18662052" cy="1975540"/>
            <a:chOff x="0" y="0"/>
            <a:chExt cx="4915108" cy="5203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5109" cy="520307"/>
            </a:xfrm>
            <a:custGeom>
              <a:avLst/>
              <a:gdLst/>
              <a:ahLst/>
              <a:cxnLst/>
              <a:rect l="l" t="t" r="r" b="b"/>
              <a:pathLst>
                <a:path w="4915109" h="520307">
                  <a:moveTo>
                    <a:pt x="0" y="0"/>
                  </a:moveTo>
                  <a:lnTo>
                    <a:pt x="4915109" y="0"/>
                  </a:lnTo>
                  <a:lnTo>
                    <a:pt x="4915109" y="520307"/>
                  </a:lnTo>
                  <a:lnTo>
                    <a:pt x="0" y="520307"/>
                  </a:lnTo>
                  <a:close/>
                </a:path>
              </a:pathLst>
            </a:custGeom>
            <a:solidFill>
              <a:srgbClr val="515B46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915108" cy="5869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41395" y="256703"/>
            <a:ext cx="6803147" cy="7991949"/>
          </a:xfrm>
          <a:custGeom>
            <a:avLst/>
            <a:gdLst/>
            <a:ahLst/>
            <a:cxnLst/>
            <a:rect l="l" t="t" r="r" b="b"/>
            <a:pathLst>
              <a:path w="6803147" h="7991949">
                <a:moveTo>
                  <a:pt x="0" y="0"/>
                </a:moveTo>
                <a:lnTo>
                  <a:pt x="6803146" y="0"/>
                </a:lnTo>
                <a:lnTo>
                  <a:pt x="6803146" y="7991949"/>
                </a:lnTo>
                <a:lnTo>
                  <a:pt x="0" y="79919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6" name="Group 6"/>
          <p:cNvGrpSpPr/>
          <p:nvPr/>
        </p:nvGrpSpPr>
        <p:grpSpPr>
          <a:xfrm>
            <a:off x="1934250" y="1315849"/>
            <a:ext cx="4617436" cy="6512102"/>
            <a:chOff x="0" y="0"/>
            <a:chExt cx="5341213" cy="753286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42483" cy="7532866"/>
            </a:xfrm>
            <a:custGeom>
              <a:avLst/>
              <a:gdLst/>
              <a:ahLst/>
              <a:cxnLst/>
              <a:rect l="l" t="t" r="r" b="b"/>
              <a:pathLst>
                <a:path w="5342483" h="7532866">
                  <a:moveTo>
                    <a:pt x="2671170" y="0"/>
                  </a:moveTo>
                  <a:cubicBezTo>
                    <a:pt x="1195924" y="0"/>
                    <a:pt x="0" y="1686289"/>
                    <a:pt x="0" y="3766433"/>
                  </a:cubicBezTo>
                  <a:cubicBezTo>
                    <a:pt x="0" y="5846576"/>
                    <a:pt x="1195924" y="7532866"/>
                    <a:pt x="2671170" y="7532866"/>
                  </a:cubicBezTo>
                  <a:cubicBezTo>
                    <a:pt x="4146416" y="7532866"/>
                    <a:pt x="5342483" y="5846576"/>
                    <a:pt x="5342483" y="3766433"/>
                  </a:cubicBezTo>
                  <a:cubicBezTo>
                    <a:pt x="5342483" y="1686289"/>
                    <a:pt x="4146416" y="0"/>
                    <a:pt x="2671170" y="0"/>
                  </a:cubicBezTo>
                  <a:close/>
                </a:path>
              </a:pathLst>
            </a:custGeom>
            <a:blipFill>
              <a:blip r:embed="rId3"/>
              <a:stretch>
                <a:fillRect l="-6399" r="-6399"/>
              </a:stretch>
            </a:blip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787402" y="6951011"/>
            <a:ext cx="5686209" cy="1077606"/>
            <a:chOff x="0" y="0"/>
            <a:chExt cx="2796478" cy="5299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96478" cy="529967"/>
            </a:xfrm>
            <a:custGeom>
              <a:avLst/>
              <a:gdLst/>
              <a:ahLst/>
              <a:cxnLst/>
              <a:rect l="l" t="t" r="r" b="b"/>
              <a:pathLst>
                <a:path w="2796478" h="529967">
                  <a:moveTo>
                    <a:pt x="2593278" y="0"/>
                  </a:moveTo>
                  <a:cubicBezTo>
                    <a:pt x="2705502" y="0"/>
                    <a:pt x="2796478" y="118637"/>
                    <a:pt x="2796478" y="264983"/>
                  </a:cubicBezTo>
                  <a:cubicBezTo>
                    <a:pt x="2796478" y="411329"/>
                    <a:pt x="2705502" y="529967"/>
                    <a:pt x="2593278" y="529967"/>
                  </a:cubicBezTo>
                  <a:lnTo>
                    <a:pt x="203200" y="529967"/>
                  </a:lnTo>
                  <a:cubicBezTo>
                    <a:pt x="90976" y="529967"/>
                    <a:pt x="0" y="411329"/>
                    <a:pt x="0" y="264983"/>
                  </a:cubicBezTo>
                  <a:cubicBezTo>
                    <a:pt x="0" y="11863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CCC6B6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2796478" cy="5966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001713" y="1907462"/>
            <a:ext cx="9257587" cy="423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spc="1050">
                <a:solidFill>
                  <a:srgbClr val="515B46"/>
                </a:solidFill>
                <a:latin typeface="Alice Bold"/>
              </a:rPr>
              <a:t>HOW DOES FEMALE RAGE IN LITERATURE EMPOWER WOMEN?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025424" y="7180252"/>
            <a:ext cx="5210165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9"/>
              </a:lnSpc>
            </a:pPr>
            <a:r>
              <a:rPr lang="en-US" sz="4499">
                <a:solidFill>
                  <a:srgbClr val="323B29"/>
                </a:solidFill>
                <a:latin typeface="Alice"/>
              </a:rPr>
              <a:t>Ilani Defryn, 6EMb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5B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61381" y="561975"/>
            <a:ext cx="7365237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00"/>
              </a:lnSpc>
              <a:spcBef>
                <a:spcPct val="0"/>
              </a:spcBef>
            </a:pPr>
            <a:r>
              <a:rPr lang="en-US" sz="6000" spc="1050">
                <a:solidFill>
                  <a:srgbClr val="EDEAE3"/>
                </a:solidFill>
                <a:latin typeface="Alice Bold"/>
              </a:rPr>
              <a:t>BIBLIOGRAPHY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0" y="1720215"/>
            <a:ext cx="18288000" cy="8540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3" lvl="1" indent="-302261" algn="l">
              <a:lnSpc>
                <a:spcPts val="3780"/>
              </a:lnSpc>
              <a:buFont typeface="Arial"/>
              <a:buChar char="•"/>
            </a:pPr>
            <a:r>
              <a:rPr lang="en-US" sz="2800" dirty="0" err="1">
                <a:solidFill>
                  <a:srgbClr val="EDEAE3"/>
                </a:solidFill>
                <a:latin typeface="Alice"/>
              </a:rPr>
              <a:t>Mehlhorn</a:t>
            </a:r>
            <a:r>
              <a:rPr lang="en-US" sz="2800" dirty="0">
                <a:solidFill>
                  <a:srgbClr val="EDEAE3"/>
                </a:solidFill>
                <a:latin typeface="Alice"/>
              </a:rPr>
              <a:t>, D. (2023, May 22). Homophobia: a Modern Sickness - Dmitri </a:t>
            </a:r>
            <a:r>
              <a:rPr lang="en-US" sz="2800" dirty="0" err="1">
                <a:solidFill>
                  <a:srgbClr val="EDEAE3"/>
                </a:solidFill>
                <a:latin typeface="Alice"/>
              </a:rPr>
              <a:t>Mehlhorn</a:t>
            </a:r>
            <a:r>
              <a:rPr lang="en-US" sz="2800" dirty="0">
                <a:solidFill>
                  <a:srgbClr val="EDEAE3"/>
                </a:solidFill>
                <a:latin typeface="Alice"/>
              </a:rPr>
              <a:t> - Medium. Medium. </a:t>
            </a:r>
            <a:r>
              <a:rPr lang="en-US" sz="2800" u="sng" dirty="0">
                <a:solidFill>
                  <a:srgbClr val="EDEAE3"/>
                </a:solidFill>
                <a:latin typeface="Alice"/>
                <a:hlinkClick r:id="rId2" tooltip="https://medium.com/@DmitriMehlhorn/homophobia-a-modern-sickness-c41763f94bc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https://medium.com/@DmitriMehlhorn/homophobia-a-modern-sickness-c41763f94bca</a:t>
            </a:r>
          </a:p>
          <a:p>
            <a:pPr marL="604523" lvl="1" indent="-302261" algn="l">
              <a:lnSpc>
                <a:spcPts val="3780"/>
              </a:lnSpc>
              <a:buFont typeface="Arial"/>
              <a:buChar char="•"/>
            </a:pPr>
            <a:r>
              <a:rPr lang="en-US" sz="2800" dirty="0" err="1">
                <a:solidFill>
                  <a:srgbClr val="EDEAE3"/>
                </a:solidFill>
                <a:latin typeface="Alice"/>
              </a:rPr>
              <a:t>BetterHelp</a:t>
            </a:r>
            <a:r>
              <a:rPr lang="en-US" sz="2800" dirty="0">
                <a:solidFill>
                  <a:srgbClr val="EDEAE3"/>
                </a:solidFill>
                <a:latin typeface="Alice"/>
              </a:rPr>
              <a:t> Editorial Team. (2024, January 3). Are you wondering, “Why are women so mean with rejection?” Read this. </a:t>
            </a:r>
            <a:r>
              <a:rPr lang="en-US" sz="2800" u="sng" dirty="0">
                <a:solidFill>
                  <a:srgbClr val="EDEAE3"/>
                </a:solidFill>
                <a:latin typeface="Alice"/>
                <a:hlinkClick r:id="rId3" tooltip="https://www.betterhelp.com/advice/self-esteem/why-are-women-so-mean-when-it-comes-to-rejection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https://www.betterhelp.com/advice/self-esteem/why-are-women-so-mean-when-it-comes-to-rejection/</a:t>
            </a:r>
            <a:r>
              <a:rPr lang="en-US" sz="2800" dirty="0">
                <a:solidFill>
                  <a:srgbClr val="EDEAE3"/>
                </a:solidFill>
                <a:latin typeface="Alice"/>
              </a:rPr>
              <a:t> </a:t>
            </a:r>
          </a:p>
          <a:p>
            <a:pPr marL="604523" lvl="1" indent="-302261" algn="l">
              <a:lnSpc>
                <a:spcPts val="3780"/>
              </a:lnSpc>
              <a:buFont typeface="Arial"/>
              <a:buChar char="•"/>
            </a:pPr>
            <a:r>
              <a:rPr lang="en-US" sz="2800" dirty="0">
                <a:solidFill>
                  <a:srgbClr val="EDEAE3"/>
                </a:solidFill>
                <a:latin typeface="Alice"/>
              </a:rPr>
              <a:t>SM, M. (2022, January 19). The stigma around female rage — Assembly | Malala Fund. Assembly. https://assembly.malala.org/stories/the-stigma-around-female-rage#:~:text=Patriarchal%20society%20teaches%20us%20to,for%20expressing%20the%20same%20emotions.</a:t>
            </a:r>
          </a:p>
          <a:p>
            <a:pPr marL="604523" lvl="1" indent="-302261" algn="l">
              <a:lnSpc>
                <a:spcPts val="3780"/>
              </a:lnSpc>
              <a:buFont typeface="Arial"/>
              <a:buChar char="•"/>
            </a:pPr>
            <a:r>
              <a:rPr lang="en-US" sz="2800" dirty="0">
                <a:solidFill>
                  <a:srgbClr val="EDEAE3"/>
                </a:solidFill>
                <a:latin typeface="Alice"/>
              </a:rPr>
              <a:t>gender bias. (2024, February 9). European Institute for Gender Equality. </a:t>
            </a:r>
            <a:r>
              <a:rPr lang="en-US" sz="2800" u="sng" dirty="0">
                <a:solidFill>
                  <a:srgbClr val="EDEAE3"/>
                </a:solidFill>
                <a:latin typeface="Alice"/>
                <a:hlinkClick r:id="rId4" tooltip="https://eige.europa.eu/publications-resources/thesaurus/terms/1320?language_content_entity=en#:~:text=Description,men%20in%20rights%20and%20dignit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https://eige.europa.eu/publications-resources/thesaurus/terms/1320?language_content_entity=en#:~:text=Description,men%20in%20rights%20and%20dignity</a:t>
            </a:r>
            <a:r>
              <a:rPr lang="en-US" sz="2800" dirty="0">
                <a:solidFill>
                  <a:srgbClr val="EDEAE3"/>
                </a:solidFill>
                <a:latin typeface="Alice"/>
              </a:rPr>
              <a:t>.</a:t>
            </a:r>
          </a:p>
          <a:p>
            <a:pPr marL="604523" lvl="1" indent="-302261" algn="l">
              <a:lnSpc>
                <a:spcPts val="3780"/>
              </a:lnSpc>
              <a:buFont typeface="Arial"/>
              <a:buChar char="•"/>
            </a:pPr>
            <a:r>
              <a:rPr lang="en-US" sz="2800" dirty="0">
                <a:solidFill>
                  <a:srgbClr val="EDEAE3"/>
                </a:solidFill>
                <a:latin typeface="Alice"/>
              </a:rPr>
              <a:t>Graham, M. (2023, July 4). Common examples of how patriarchy shows up in our lives. Let’s talk. </a:t>
            </a:r>
            <a:r>
              <a:rPr lang="en-US" sz="2800" u="sng" dirty="0">
                <a:solidFill>
                  <a:srgbClr val="EDEAE3"/>
                </a:solidFill>
                <a:latin typeface="Alice"/>
                <a:hlinkClick r:id="rId5" tooltip="https://www.linkedin.com/pulse/common-examples-how-patriarchy-shows-up-our-lives-lets-maddie-graha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https://www.linkedin.com/pulse/common-examples-how-patriarchy-shows-up-our-lives-lets-maddie-graham</a:t>
            </a:r>
          </a:p>
          <a:p>
            <a:pPr marL="604523" lvl="1" indent="-302261" algn="l">
              <a:lnSpc>
                <a:spcPts val="3780"/>
              </a:lnSpc>
              <a:buFont typeface="Arial"/>
              <a:buChar char="•"/>
            </a:pPr>
            <a:r>
              <a:rPr lang="en-US" sz="2800" dirty="0">
                <a:solidFill>
                  <a:srgbClr val="EDEAE3"/>
                </a:solidFill>
                <a:latin typeface="Alice"/>
              </a:rPr>
              <a:t>Nash, C. J. (2009). Patriarchy. In Elsevier eBooks (pp. 102–107). </a:t>
            </a:r>
            <a:r>
              <a:rPr lang="en-US" sz="2800" u="sng" dirty="0">
                <a:solidFill>
                  <a:srgbClr val="EDEAE3"/>
                </a:solidFill>
                <a:latin typeface="Alice"/>
                <a:hlinkClick r:id="rId6" tooltip="https://doi.org/10.1016/b978-008044910-4.00982-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https://doi.org/10.1016/b978-008044910-4.00982-2</a:t>
            </a:r>
          </a:p>
          <a:p>
            <a:pPr marL="604523" lvl="1" indent="-302261" algn="l">
              <a:lnSpc>
                <a:spcPts val="2912"/>
              </a:lnSpc>
              <a:buFont typeface="Arial"/>
              <a:buChar char="•"/>
            </a:pPr>
            <a:r>
              <a:rPr lang="en-US" sz="2800" u="sng" dirty="0">
                <a:solidFill>
                  <a:srgbClr val="EDEAE3"/>
                </a:solidFill>
                <a:latin typeface="Alice"/>
              </a:rPr>
              <a:t>Wikipedia-</a:t>
            </a:r>
            <a:r>
              <a:rPr lang="en-US" sz="2800" u="sng" dirty="0" err="1">
                <a:solidFill>
                  <a:srgbClr val="EDEAE3"/>
                </a:solidFill>
                <a:latin typeface="Alice"/>
              </a:rPr>
              <a:t>bijdragers</a:t>
            </a:r>
            <a:r>
              <a:rPr lang="en-US" sz="2800" u="sng" dirty="0">
                <a:solidFill>
                  <a:srgbClr val="EDEAE3"/>
                </a:solidFill>
                <a:latin typeface="Alice"/>
              </a:rPr>
              <a:t>. (2022, December 22). </a:t>
            </a:r>
            <a:r>
              <a:rPr lang="en-US" sz="2800" u="sng" dirty="0" err="1">
                <a:solidFill>
                  <a:srgbClr val="EDEAE3"/>
                </a:solidFill>
                <a:latin typeface="Alice"/>
              </a:rPr>
              <a:t>Vecht</a:t>
            </a:r>
            <a:r>
              <a:rPr lang="en-US" sz="2800" u="sng" dirty="0">
                <a:solidFill>
                  <a:srgbClr val="EDEAE3"/>
                </a:solidFill>
                <a:latin typeface="Alice"/>
              </a:rPr>
              <a:t>-of-</a:t>
            </a:r>
            <a:r>
              <a:rPr lang="en-US" sz="2800" u="sng" dirty="0" err="1">
                <a:solidFill>
                  <a:srgbClr val="EDEAE3"/>
                </a:solidFill>
                <a:latin typeface="Alice"/>
              </a:rPr>
              <a:t>vluchtreactie</a:t>
            </a:r>
            <a:r>
              <a:rPr lang="en-US" sz="2800" u="sng" dirty="0">
                <a:solidFill>
                  <a:srgbClr val="EDEAE3"/>
                </a:solidFill>
                <a:latin typeface="Alice"/>
              </a:rPr>
              <a:t>. Wikipedia. </a:t>
            </a:r>
            <a:r>
              <a:rPr lang="en-US" sz="2800" u="sng" dirty="0">
                <a:solidFill>
                  <a:srgbClr val="EDEAE3"/>
                </a:solidFill>
                <a:latin typeface="Alice"/>
                <a:hlinkClick r:id="rId7" tooltip="https://nl.wikipedia.org/wiki/Vecht-of-vluchtreacti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https://nl.wikipedia.org/wiki/Vecht-of-vluchtreactie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5B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61381" y="561975"/>
            <a:ext cx="7365237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00"/>
              </a:lnSpc>
              <a:spcBef>
                <a:spcPct val="0"/>
              </a:spcBef>
            </a:pPr>
            <a:r>
              <a:rPr lang="en-US" sz="6000" spc="1050">
                <a:solidFill>
                  <a:srgbClr val="EDEAE3"/>
                </a:solidFill>
                <a:latin typeface="Alice Bold"/>
              </a:rPr>
              <a:t>BIBLIOGRAPHY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0" y="1419225"/>
            <a:ext cx="17964599" cy="8737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u="sng" dirty="0" err="1">
                <a:solidFill>
                  <a:srgbClr val="EDEAE3"/>
                </a:solidFill>
                <a:latin typeface="Alice"/>
              </a:rPr>
              <a:t>BetterHelp</a:t>
            </a:r>
            <a:r>
              <a:rPr lang="en-US" sz="2800" u="sng" dirty="0">
                <a:solidFill>
                  <a:srgbClr val="EDEAE3"/>
                </a:solidFill>
                <a:latin typeface="Alice"/>
              </a:rPr>
              <a:t> Editorial Team. (2024b, January 3). Are you wondering, “Why are women so mean with rejection?” Read this. </a:t>
            </a:r>
            <a:r>
              <a:rPr lang="en-US" sz="2800" u="sng" dirty="0">
                <a:solidFill>
                  <a:srgbClr val="EDEAE3"/>
                </a:solidFill>
                <a:latin typeface="Alice"/>
                <a:hlinkClick r:id="rId2" tooltip="https://www.betterhelp.com/advice/self-esteem/why-are-women-so-mean-when-it-comes-to-rejection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https://www.betterhelp.com/advice/self-esteem/why-are-women-so-mean-when-it-comes-to-rejection/</a:t>
            </a:r>
            <a:r>
              <a:rPr lang="en-US" sz="2800" u="sng" dirty="0">
                <a:solidFill>
                  <a:srgbClr val="EDEAE3"/>
                </a:solidFill>
                <a:latin typeface="Alice"/>
              </a:rPr>
              <a:t> </a:t>
            </a:r>
          </a:p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u="sng" dirty="0">
                <a:solidFill>
                  <a:srgbClr val="EDEAE3"/>
                </a:solidFill>
                <a:latin typeface="Alice"/>
              </a:rPr>
              <a:t>neglect. (2024). </a:t>
            </a:r>
            <a:r>
              <a:rPr lang="en-US" sz="2800" u="sng" dirty="0">
                <a:solidFill>
                  <a:srgbClr val="EDEAE3"/>
                </a:solidFill>
                <a:latin typeface="Alice"/>
                <a:hlinkClick r:id="rId3" tooltip="https://dictionary.cambridge.org/dictionary/english/neglec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https://dictionary.cambridge.org/dictionary/english/neglect</a:t>
            </a:r>
          </a:p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u="sng" dirty="0" err="1">
                <a:solidFill>
                  <a:srgbClr val="EDEAE3"/>
                </a:solidFill>
                <a:latin typeface="Alice"/>
              </a:rPr>
              <a:t>ocondescension</a:t>
            </a:r>
            <a:r>
              <a:rPr lang="en-US" sz="2800" u="sng" dirty="0">
                <a:solidFill>
                  <a:srgbClr val="EDEAE3"/>
                </a:solidFill>
                <a:latin typeface="Alice"/>
              </a:rPr>
              <a:t>.(2024). https://dictionary.cambridge.org/nl/woordenboek/engels/condescension</a:t>
            </a:r>
          </a:p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u="sng" dirty="0">
                <a:solidFill>
                  <a:srgbClr val="EDEAE3"/>
                </a:solidFill>
                <a:latin typeface="Alice"/>
              </a:rPr>
              <a:t>Wikipedia-</a:t>
            </a:r>
            <a:r>
              <a:rPr lang="en-US" sz="2800" u="sng" dirty="0" err="1">
                <a:solidFill>
                  <a:srgbClr val="EDEAE3"/>
                </a:solidFill>
                <a:latin typeface="Alice"/>
              </a:rPr>
              <a:t>bijdragers</a:t>
            </a:r>
            <a:r>
              <a:rPr lang="en-US" sz="2800" u="sng" dirty="0">
                <a:solidFill>
                  <a:srgbClr val="EDEAE3"/>
                </a:solidFill>
                <a:latin typeface="Alice"/>
              </a:rPr>
              <a:t>. (2023a, July 31). </a:t>
            </a:r>
            <a:r>
              <a:rPr lang="en-US" sz="2800" u="sng" dirty="0" err="1">
                <a:solidFill>
                  <a:srgbClr val="EDEAE3"/>
                </a:solidFill>
                <a:latin typeface="Alice"/>
              </a:rPr>
              <a:t>Homerus</a:t>
            </a:r>
            <a:r>
              <a:rPr lang="en-US" sz="2800" u="sng" dirty="0">
                <a:solidFill>
                  <a:srgbClr val="EDEAE3"/>
                </a:solidFill>
                <a:latin typeface="Alice"/>
              </a:rPr>
              <a:t>. Wikipedia. </a:t>
            </a:r>
            <a:r>
              <a:rPr lang="en-US" sz="2800" u="sng" dirty="0">
                <a:solidFill>
                  <a:srgbClr val="EDEAE3"/>
                </a:solidFill>
                <a:latin typeface="Alice"/>
                <a:hlinkClick r:id="rId4" tooltip="https://nl.wikipedia.org/wiki/Homeru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https://nl.wikipedia.org/wiki/Homerus</a:t>
            </a:r>
          </a:p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u="sng" dirty="0">
                <a:solidFill>
                  <a:srgbClr val="EDEAE3"/>
                </a:solidFill>
                <a:latin typeface="Alice"/>
              </a:rPr>
              <a:t>Humanities, T. (2019, November 12). Making Medusa and the tale of the snake-haired Gorgon - Talking Humanities. Talking Humanities. </a:t>
            </a:r>
            <a:r>
              <a:rPr lang="en-US" sz="2800" u="sng" dirty="0">
                <a:solidFill>
                  <a:srgbClr val="EDEAE3"/>
                </a:solidFill>
                <a:latin typeface="Alice"/>
                <a:hlinkClick r:id="rId5" tooltip="https://talkinghumanities.blogs.sas.ac.uk/2019/11/14/making-medusa-and-the-tale-of-the-snake-haired-gorgon/#:~:text=Like%20all%20myths%2C%20the%20story,on%20them%20turn%20to%20ston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https://talkinghumanities.blogs.sas.ac.uk/2019/11/14/making-medusa-and-the-tale-of-the-snake-haired-gorgon/#:~:text=Like%20all%20myths%2C%20the%20story,on%20them%20turn%20to%20stone</a:t>
            </a:r>
          </a:p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u="sng" dirty="0" err="1">
                <a:solidFill>
                  <a:srgbClr val="EDEAE3"/>
                </a:solidFill>
                <a:latin typeface="Alice"/>
              </a:rPr>
              <a:t>oHesiod’s</a:t>
            </a:r>
            <a:r>
              <a:rPr lang="en-US" sz="2800" u="sng" dirty="0">
                <a:solidFill>
                  <a:srgbClr val="EDEAE3"/>
                </a:solidFill>
                <a:latin typeface="Alice"/>
              </a:rPr>
              <a:t> Theogony: the Gorgon Medusa. (n.d.). https://reflection.eleusinianm.co.uk/explore-the-motifs/snakes-and-dragons/bermondsey/bermondsey_2#:~:text=8th%20century%20BC%2C%20ancient%20Greek,Mount%20Helicon%2C%20Boeotia%2C%20Greece.</a:t>
            </a:r>
          </a:p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u="sng" dirty="0">
                <a:solidFill>
                  <a:srgbClr val="EDEAE3"/>
                </a:solidFill>
                <a:latin typeface="Alice"/>
              </a:rPr>
              <a:t>Wikipedia contributors. (2023, November 19). Emma Cline. Wikipedia. https://en.wikipedia.org/wiki/Emma_Cline</a:t>
            </a:r>
          </a:p>
          <a:p>
            <a:pPr marL="604523" lvl="1" indent="-302261" algn="l">
              <a:lnSpc>
                <a:spcPts val="3052"/>
              </a:lnSpc>
              <a:buFont typeface="Arial"/>
              <a:buChar char="•"/>
            </a:pPr>
            <a:r>
              <a:rPr lang="en-US" sz="2800" u="sng" dirty="0">
                <a:solidFill>
                  <a:srgbClr val="EDEAE3"/>
                </a:solidFill>
                <a:latin typeface="Alice"/>
              </a:rPr>
              <a:t>Wikipedia-</a:t>
            </a:r>
            <a:r>
              <a:rPr lang="en-US" sz="2800" u="sng" dirty="0" err="1">
                <a:solidFill>
                  <a:srgbClr val="EDEAE3"/>
                </a:solidFill>
                <a:latin typeface="Alice"/>
              </a:rPr>
              <a:t>bijdragers</a:t>
            </a:r>
            <a:r>
              <a:rPr lang="en-US" sz="2800" u="sng" dirty="0">
                <a:solidFill>
                  <a:srgbClr val="EDEAE3"/>
                </a:solidFill>
                <a:latin typeface="Alice"/>
              </a:rPr>
              <a:t>. (2023, December 23). </a:t>
            </a:r>
            <a:r>
              <a:rPr lang="en-US" sz="2800" u="sng" dirty="0" err="1">
                <a:solidFill>
                  <a:srgbClr val="EDEAE3"/>
                </a:solidFill>
                <a:latin typeface="Alice"/>
              </a:rPr>
              <a:t>Vrouwelijke</a:t>
            </a:r>
            <a:r>
              <a:rPr lang="en-US" sz="2800" u="sng" dirty="0">
                <a:solidFill>
                  <a:srgbClr val="EDEAE3"/>
                </a:solidFill>
                <a:latin typeface="Alice"/>
              </a:rPr>
              <a:t> </a:t>
            </a:r>
            <a:r>
              <a:rPr lang="en-US" sz="2800" u="sng" dirty="0" err="1">
                <a:solidFill>
                  <a:srgbClr val="EDEAE3"/>
                </a:solidFill>
                <a:latin typeface="Alice"/>
              </a:rPr>
              <a:t>woede</a:t>
            </a:r>
            <a:r>
              <a:rPr lang="en-US" sz="2800" u="sng" dirty="0">
                <a:solidFill>
                  <a:srgbClr val="EDEAE3"/>
                </a:solidFill>
                <a:latin typeface="Alice"/>
              </a:rPr>
              <a:t>. Wikipedia. </a:t>
            </a:r>
            <a:r>
              <a:rPr lang="en-US" sz="2800" u="sng" dirty="0">
                <a:solidFill>
                  <a:srgbClr val="EDEAE3"/>
                </a:solidFill>
                <a:latin typeface="Alice"/>
                <a:hlinkClick r:id="rId6" tooltip="https://nl.wikipedia.org/wiki/Vrouwelijke_woe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https://nl.wikipedia.org/wiki/Vrouwelijke_woede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5B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61381" y="343552"/>
            <a:ext cx="7365237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00"/>
              </a:lnSpc>
              <a:spcBef>
                <a:spcPct val="0"/>
              </a:spcBef>
            </a:pPr>
            <a:r>
              <a:rPr lang="en-US" sz="6000" spc="1050">
                <a:solidFill>
                  <a:srgbClr val="EDEAE3"/>
                </a:solidFill>
                <a:latin typeface="Alice Bold"/>
              </a:rPr>
              <a:t>BIBLIOGRAPHY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0" y="1402080"/>
            <a:ext cx="18288000" cy="8571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4199"/>
              </a:lnSpc>
              <a:buFont typeface="Arial"/>
              <a:buChar char="•"/>
            </a:pPr>
            <a:r>
              <a:rPr lang="en-US" sz="2799" dirty="0">
                <a:solidFill>
                  <a:srgbClr val="EDEAE3"/>
                </a:solidFill>
                <a:latin typeface="Alice"/>
              </a:rPr>
              <a:t>Empower - Definition, Meaning &amp; Synonyms. (n.d.). In Vocabulary.com. https://www.vocabulary.com/dictionary/empower#:~:text=Empower%20means%20%22give%20power%20or,around%20since%20the%2017th%20century.</a:t>
            </a:r>
          </a:p>
          <a:p>
            <a:pPr marL="604519" lvl="1" indent="-302260" algn="l">
              <a:lnSpc>
                <a:spcPts val="4199"/>
              </a:lnSpc>
              <a:buFont typeface="Arial"/>
              <a:buChar char="•"/>
            </a:pPr>
            <a:r>
              <a:rPr lang="en-US" sz="2799" dirty="0">
                <a:solidFill>
                  <a:srgbClr val="EDEAE3"/>
                </a:solidFill>
                <a:latin typeface="Alice"/>
              </a:rPr>
              <a:t>Edwards, S. (2015, September 21). The History of Female Anger. vice.com. https://www.vice.com/en/article/4xke4b/the-history-of-female-anger</a:t>
            </a:r>
          </a:p>
          <a:p>
            <a:pPr marL="604519" lvl="1" indent="-302260" algn="l">
              <a:lnSpc>
                <a:spcPts val="4199"/>
              </a:lnSpc>
              <a:buFont typeface="Arial"/>
              <a:buChar char="•"/>
            </a:pPr>
            <a:r>
              <a:rPr lang="en-US" sz="2799" dirty="0">
                <a:solidFill>
                  <a:srgbClr val="EDEAE3"/>
                </a:solidFill>
                <a:latin typeface="Alice"/>
              </a:rPr>
              <a:t>Wikipedia-</a:t>
            </a:r>
            <a:r>
              <a:rPr lang="en-US" sz="2799" dirty="0" err="1">
                <a:solidFill>
                  <a:srgbClr val="EDEAE3"/>
                </a:solidFill>
                <a:latin typeface="Alice"/>
              </a:rPr>
              <a:t>bijdragers</a:t>
            </a:r>
            <a:r>
              <a:rPr lang="en-US" sz="2799" dirty="0">
                <a:solidFill>
                  <a:srgbClr val="EDEAE3"/>
                </a:solidFill>
                <a:latin typeface="Alice"/>
              </a:rPr>
              <a:t>. (2024, January 29). </a:t>
            </a:r>
            <a:r>
              <a:rPr lang="en-US" sz="2799" dirty="0" err="1">
                <a:solidFill>
                  <a:srgbClr val="EDEAE3"/>
                </a:solidFill>
                <a:latin typeface="Alice"/>
              </a:rPr>
              <a:t>Gilgamesj</a:t>
            </a:r>
            <a:r>
              <a:rPr lang="en-US" sz="2799" dirty="0">
                <a:solidFill>
                  <a:srgbClr val="EDEAE3"/>
                </a:solidFill>
                <a:latin typeface="Alice"/>
              </a:rPr>
              <a:t>-Epos. Wikipedia. https://nl.wikipedia.org/wiki/Gilgamesj-epos#Ontstaan_en_ontwikkeling_van_het_epos</a:t>
            </a:r>
          </a:p>
          <a:p>
            <a:pPr marL="604519" lvl="1" indent="-302260" algn="l">
              <a:lnSpc>
                <a:spcPts val="4199"/>
              </a:lnSpc>
              <a:buFont typeface="Arial"/>
              <a:buChar char="•"/>
            </a:pPr>
            <a:r>
              <a:rPr lang="en-US" sz="2799" dirty="0">
                <a:solidFill>
                  <a:srgbClr val="EDEAE3"/>
                </a:solidFill>
                <a:latin typeface="Alice"/>
              </a:rPr>
              <a:t>Wikipedia-</a:t>
            </a:r>
            <a:r>
              <a:rPr lang="en-US" sz="2799" dirty="0" err="1">
                <a:solidFill>
                  <a:srgbClr val="EDEAE3"/>
                </a:solidFill>
                <a:latin typeface="Alice"/>
              </a:rPr>
              <a:t>bijdragers</a:t>
            </a:r>
            <a:r>
              <a:rPr lang="en-US" sz="2799" dirty="0">
                <a:solidFill>
                  <a:srgbClr val="EDEAE3"/>
                </a:solidFill>
                <a:latin typeface="Alice"/>
              </a:rPr>
              <a:t>. (2023a, July 27). The Wife of Bath’s Tale. Wikipedia. https://nl.wikipedia.org/wiki/The_Wife_of_Bath%27s_Tae</a:t>
            </a:r>
          </a:p>
          <a:p>
            <a:pPr marL="604519" lvl="1" indent="-302260" algn="l">
              <a:lnSpc>
                <a:spcPts val="4199"/>
              </a:lnSpc>
              <a:buFont typeface="Arial"/>
              <a:buChar char="•"/>
            </a:pPr>
            <a:r>
              <a:rPr lang="en-US" sz="2799" dirty="0" err="1">
                <a:solidFill>
                  <a:srgbClr val="EDEAE3"/>
                </a:solidFill>
                <a:latin typeface="Alice"/>
              </a:rPr>
              <a:t>aanman</a:t>
            </a:r>
            <a:r>
              <a:rPr lang="en-US" sz="2799" dirty="0">
                <a:solidFill>
                  <a:srgbClr val="EDEAE3"/>
                </a:solidFill>
                <a:latin typeface="Alice"/>
              </a:rPr>
              <a:t>, J. (2022, February 12). Het epos van Gilgamesh – De held die </a:t>
            </a:r>
            <a:r>
              <a:rPr lang="en-US" sz="2799" dirty="0" err="1">
                <a:solidFill>
                  <a:srgbClr val="EDEAE3"/>
                </a:solidFill>
                <a:latin typeface="Alice"/>
              </a:rPr>
              <a:t>bijna</a:t>
            </a:r>
            <a:r>
              <a:rPr lang="en-US" sz="2799" dirty="0">
                <a:solidFill>
                  <a:srgbClr val="EDEAE3"/>
                </a:solidFill>
                <a:latin typeface="Alice"/>
              </a:rPr>
              <a:t> </a:t>
            </a:r>
            <a:r>
              <a:rPr lang="en-US" sz="2799" dirty="0" err="1">
                <a:solidFill>
                  <a:srgbClr val="EDEAE3"/>
                </a:solidFill>
                <a:latin typeface="Alice"/>
              </a:rPr>
              <a:t>onsterfelijk</a:t>
            </a:r>
            <a:r>
              <a:rPr lang="en-US" sz="2799" dirty="0">
                <a:solidFill>
                  <a:srgbClr val="EDEAE3"/>
                </a:solidFill>
                <a:latin typeface="Alice"/>
              </a:rPr>
              <a:t> </a:t>
            </a:r>
            <a:r>
              <a:rPr lang="en-US" sz="2799" dirty="0" err="1">
                <a:solidFill>
                  <a:srgbClr val="EDEAE3"/>
                </a:solidFill>
                <a:latin typeface="Alice"/>
              </a:rPr>
              <a:t>werd</a:t>
            </a:r>
            <a:r>
              <a:rPr lang="en-US" sz="2799" dirty="0">
                <a:solidFill>
                  <a:srgbClr val="EDEAE3"/>
                </a:solidFill>
                <a:latin typeface="Alice"/>
              </a:rPr>
              <a:t>. Modern Myths - </a:t>
            </a:r>
            <a:r>
              <a:rPr lang="en-US" sz="2799" dirty="0" err="1">
                <a:solidFill>
                  <a:srgbClr val="EDEAE3"/>
                </a:solidFill>
                <a:latin typeface="Alice"/>
              </a:rPr>
              <a:t>Popcultuur</a:t>
            </a:r>
            <a:r>
              <a:rPr lang="en-US" sz="2799" dirty="0">
                <a:solidFill>
                  <a:srgbClr val="EDEAE3"/>
                </a:solidFill>
                <a:latin typeface="Alice"/>
              </a:rPr>
              <a:t> </a:t>
            </a:r>
            <a:r>
              <a:rPr lang="en-US" sz="2799" dirty="0" err="1">
                <a:solidFill>
                  <a:srgbClr val="EDEAE3"/>
                </a:solidFill>
                <a:latin typeface="Alice"/>
              </a:rPr>
              <a:t>Voor</a:t>
            </a:r>
            <a:r>
              <a:rPr lang="en-US" sz="2799" dirty="0">
                <a:solidFill>
                  <a:srgbClr val="EDEAE3"/>
                </a:solidFill>
                <a:latin typeface="Alice"/>
              </a:rPr>
              <a:t> </a:t>
            </a:r>
            <a:r>
              <a:rPr lang="en-US" sz="2799" dirty="0" err="1">
                <a:solidFill>
                  <a:srgbClr val="EDEAE3"/>
                </a:solidFill>
                <a:latin typeface="Alice"/>
              </a:rPr>
              <a:t>Avonturiers</a:t>
            </a:r>
            <a:r>
              <a:rPr lang="en-US" sz="2799" dirty="0">
                <a:solidFill>
                  <a:srgbClr val="EDEAE3"/>
                </a:solidFill>
                <a:latin typeface="Alice"/>
              </a:rPr>
              <a:t>. </a:t>
            </a:r>
            <a:r>
              <a:rPr lang="en-US" sz="2799" u="sng" dirty="0">
                <a:solidFill>
                  <a:srgbClr val="EDEAE3"/>
                </a:solidFill>
                <a:latin typeface="Alice"/>
                <a:hlinkClick r:id="rId2" tooltip="https://www.modernmyths.nl/het-epos-van-gilgamesh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https://www.modernmyths.nl/het-epos-van-gilgamesh/</a:t>
            </a:r>
          </a:p>
          <a:p>
            <a:pPr marL="604519" lvl="1" indent="-302260" algn="l">
              <a:lnSpc>
                <a:spcPts val="4199"/>
              </a:lnSpc>
              <a:buFont typeface="Arial"/>
              <a:buChar char="•"/>
            </a:pPr>
            <a:r>
              <a:rPr lang="en-US" sz="2799" dirty="0">
                <a:solidFill>
                  <a:srgbClr val="EDEAE3"/>
                </a:solidFill>
                <a:latin typeface="Alice"/>
              </a:rPr>
              <a:t>Wikipedia contributors. (2024, February 8). Gilgamesh. Wikipedia. https://en.wikipedia.org/wiki/Gilgamesh#:~:text=The%20standard%20Akkadian%20Epic%20of,befriends%20the%20wild%20man%20Enkidu.</a:t>
            </a:r>
          </a:p>
          <a:p>
            <a:pPr marL="604519" lvl="1" indent="-302260" algn="l">
              <a:lnSpc>
                <a:spcPts val="4199"/>
              </a:lnSpc>
              <a:buFont typeface="Arial"/>
              <a:buChar char="•"/>
            </a:pPr>
            <a:r>
              <a:rPr lang="en-US" sz="2799" u="sng" dirty="0">
                <a:solidFill>
                  <a:srgbClr val="EDEAE3"/>
                </a:solidFill>
                <a:latin typeface="Alice"/>
              </a:rPr>
              <a:t>Wikipedia contributors. (2023, December 26). The taming of the </a:t>
            </a:r>
            <a:r>
              <a:rPr lang="en-US" sz="2799" u="sng" dirty="0" err="1">
                <a:solidFill>
                  <a:srgbClr val="EDEAE3"/>
                </a:solidFill>
                <a:latin typeface="Alice"/>
              </a:rPr>
              <a:t>shrew.Wikipedia</a:t>
            </a:r>
            <a:r>
              <a:rPr lang="en-US" sz="2799" u="sng" dirty="0">
                <a:solidFill>
                  <a:srgbClr val="EDEAE3"/>
                </a:solidFill>
                <a:latin typeface="Alice"/>
              </a:rPr>
              <a:t>. </a:t>
            </a:r>
            <a:r>
              <a:rPr lang="en-US" sz="2799" u="sng" dirty="0">
                <a:solidFill>
                  <a:srgbClr val="EDEAE3"/>
                </a:solidFill>
                <a:latin typeface="Alice"/>
                <a:hlinkClick r:id="rId3" tooltip="https://en.wikipedia.org/wiki/The_Taming_of_the_Shrew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https://en.wikipedia.org/wiki/The_Taming_of_the_Shrew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5B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61381" y="561975"/>
            <a:ext cx="7365237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00"/>
              </a:lnSpc>
              <a:spcBef>
                <a:spcPct val="0"/>
              </a:spcBef>
            </a:pPr>
            <a:r>
              <a:rPr lang="en-US" sz="6000" spc="1050">
                <a:solidFill>
                  <a:srgbClr val="EDEAE3"/>
                </a:solidFill>
                <a:latin typeface="Alice Bold"/>
              </a:rPr>
              <a:t>BIBLIOGRAPHY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0" y="1644491"/>
            <a:ext cx="18288000" cy="8987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EDEAE3"/>
                </a:solidFill>
                <a:latin typeface="Alice"/>
              </a:rPr>
              <a:t>Wikipedia-</a:t>
            </a:r>
            <a:r>
              <a:rPr lang="en-US" sz="2799" dirty="0" err="1">
                <a:solidFill>
                  <a:srgbClr val="EDEAE3"/>
                </a:solidFill>
                <a:latin typeface="Alice"/>
              </a:rPr>
              <a:t>bijdragers</a:t>
            </a:r>
            <a:r>
              <a:rPr lang="en-US" sz="2799" dirty="0">
                <a:solidFill>
                  <a:srgbClr val="EDEAE3"/>
                </a:solidFill>
                <a:latin typeface="Alice"/>
              </a:rPr>
              <a:t>. (2024a, January 28). William Shakespeare. Wikipedia. </a:t>
            </a:r>
            <a:r>
              <a:rPr lang="en-US" sz="2799" u="sng" dirty="0">
                <a:solidFill>
                  <a:srgbClr val="EDEAE3"/>
                </a:solidFill>
                <a:latin typeface="Alice"/>
                <a:hlinkClick r:id="rId2" tooltip="https://nl.wikipedia.org/wiki/William_Shakespear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https://nl.wikipedia.org/wiki/William_Shakespeare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EDEAE3"/>
                </a:solidFill>
                <a:latin typeface="Alice"/>
              </a:rPr>
              <a:t>Wikipedia-</a:t>
            </a:r>
            <a:r>
              <a:rPr lang="en-US" sz="2799" dirty="0" err="1">
                <a:solidFill>
                  <a:srgbClr val="EDEAE3"/>
                </a:solidFill>
                <a:latin typeface="Alice"/>
              </a:rPr>
              <a:t>bijdragers</a:t>
            </a:r>
            <a:r>
              <a:rPr lang="en-US" sz="2799" dirty="0">
                <a:solidFill>
                  <a:srgbClr val="EDEAE3"/>
                </a:solidFill>
                <a:latin typeface="Alice"/>
              </a:rPr>
              <a:t>. (2023c, December 5). Jane Austen. Wikipedia. </a:t>
            </a:r>
            <a:r>
              <a:rPr lang="en-US" sz="2799" u="sng" dirty="0">
                <a:solidFill>
                  <a:srgbClr val="EDEAE3"/>
                </a:solidFill>
                <a:latin typeface="Alice"/>
                <a:hlinkClick r:id="rId3" tooltip="https://nl.wikipedia.org/wiki/Jane_Auste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https://nl.wikipedia.org/wiki/Jane_Austen</a:t>
            </a:r>
            <a:r>
              <a:rPr lang="en-US" sz="2799" dirty="0">
                <a:solidFill>
                  <a:srgbClr val="EDEAE3"/>
                </a:solidFill>
                <a:latin typeface="Alice"/>
              </a:rPr>
              <a:t> 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EDEAE3"/>
                </a:solidFill>
                <a:latin typeface="Alice"/>
              </a:rPr>
              <a:t>Nothing Like A Mad Woman: 11 Unexpected thrillers about female rage. (2021, December 9). </a:t>
            </a:r>
            <a:r>
              <a:rPr lang="en-US" sz="2799" dirty="0" err="1">
                <a:solidFill>
                  <a:srgbClr val="EDEAE3"/>
                </a:solidFill>
                <a:latin typeface="Alice"/>
              </a:rPr>
              <a:t>CrimeReads</a:t>
            </a:r>
            <a:r>
              <a:rPr lang="en-US" sz="2799" dirty="0">
                <a:solidFill>
                  <a:srgbClr val="EDEAE3"/>
                </a:solidFill>
                <a:latin typeface="Alice"/>
              </a:rPr>
              <a:t>. </a:t>
            </a:r>
            <a:r>
              <a:rPr lang="en-US" sz="2799" u="sng" dirty="0">
                <a:solidFill>
                  <a:srgbClr val="EDEAE3"/>
                </a:solidFill>
                <a:latin typeface="Alice"/>
                <a:hlinkClick r:id="rId4" tooltip="https://crimereads.com/mad-woman-thrillers-about-female-rage/#:~:text=Okay%2C%20so%20Shakespeare's%20original%20mad,The%20Taming%20of%20the%20Shrew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https://crimereads.com/mad-woman-thrillers-about-female-rage/#:~:text=Okay%2C%20so%20Shakespeare's%20original%20mad,The%20Taming%20of%20the%20Shrew</a:t>
            </a:r>
            <a:r>
              <a:rPr lang="en-US" sz="2799" dirty="0">
                <a:solidFill>
                  <a:srgbClr val="EDEAE3"/>
                </a:solidFill>
                <a:latin typeface="Alice"/>
              </a:rPr>
              <a:t>.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EDEAE3"/>
                </a:solidFill>
                <a:latin typeface="Alice"/>
              </a:rPr>
              <a:t>Edwards, S. (2015b, September 21). The History of Female Anger. vice.com. https://www.vice.com/en/article/4xke4b/the-history-of-female-anger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EDEAE3"/>
                </a:solidFill>
                <a:latin typeface="Alice"/>
              </a:rPr>
              <a:t>TEDx Talks. (2018, June 14). Female rage and resilience in the modern era | Molly Caro May | </a:t>
            </a:r>
            <a:r>
              <a:rPr lang="en-US" sz="2799" dirty="0" err="1">
                <a:solidFill>
                  <a:srgbClr val="EDEAE3"/>
                </a:solidFill>
                <a:latin typeface="Alice"/>
              </a:rPr>
              <a:t>TEDxBozeman</a:t>
            </a:r>
            <a:r>
              <a:rPr lang="en-US" sz="2799" dirty="0">
                <a:solidFill>
                  <a:srgbClr val="EDEAE3"/>
                </a:solidFill>
                <a:latin typeface="Alice"/>
              </a:rPr>
              <a:t> [Video]. YouTube. https://www.youtube.com/watch?v=oLh6nFm6lYQ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EDEAE3"/>
                </a:solidFill>
                <a:latin typeface="Alice"/>
              </a:rPr>
              <a:t>Suttie, J. (2022, January 20). Why women should embrace their anger. Mindful. https://www.mindful.org/why-women-should-embrace-their-anger/#:~:text=%E2%80%9CAnger%20is%20the%20emotion%20that,%2C%20engagement%2C%20and%20change.%E2%80%9D</a:t>
            </a:r>
          </a:p>
          <a:p>
            <a:pPr marL="604519" lvl="1" indent="-302260" algn="l">
              <a:lnSpc>
                <a:spcPts val="3079"/>
              </a:lnSpc>
              <a:buFont typeface="Arial"/>
              <a:buChar char="•"/>
            </a:pPr>
            <a:r>
              <a:rPr lang="en-US" sz="2799" dirty="0">
                <a:solidFill>
                  <a:srgbClr val="EDEAE3"/>
                </a:solidFill>
                <a:latin typeface="Alice"/>
              </a:rPr>
              <a:t>Van Hecke, K. C. P. (2024, 28 </a:t>
            </a:r>
            <a:r>
              <a:rPr lang="en-US" sz="2799" dirty="0" err="1">
                <a:solidFill>
                  <a:srgbClr val="EDEAE3"/>
                </a:solidFill>
                <a:latin typeface="Alice"/>
              </a:rPr>
              <a:t>april</a:t>
            </a:r>
            <a:r>
              <a:rPr lang="en-US" sz="2799" dirty="0">
                <a:solidFill>
                  <a:srgbClr val="EDEAE3"/>
                </a:solidFill>
                <a:latin typeface="Alice"/>
              </a:rPr>
              <a:t>). In twee </a:t>
            </a:r>
            <a:r>
              <a:rPr lang="en-US" sz="2799" dirty="0" err="1">
                <a:solidFill>
                  <a:srgbClr val="EDEAE3"/>
                </a:solidFill>
                <a:latin typeface="Alice"/>
              </a:rPr>
              <a:t>weken</a:t>
            </a:r>
            <a:r>
              <a:rPr lang="en-US" sz="2799" dirty="0">
                <a:solidFill>
                  <a:srgbClr val="EDEAE3"/>
                </a:solidFill>
                <a:latin typeface="Alice"/>
              </a:rPr>
              <a:t> </a:t>
            </a:r>
            <a:r>
              <a:rPr lang="en-US" sz="2799" dirty="0" err="1">
                <a:solidFill>
                  <a:srgbClr val="EDEAE3"/>
                </a:solidFill>
                <a:latin typeface="Alice"/>
              </a:rPr>
              <a:t>tijd</a:t>
            </a:r>
            <a:r>
              <a:rPr lang="en-US" sz="2799" dirty="0">
                <a:solidFill>
                  <a:srgbClr val="EDEAE3"/>
                </a:solidFill>
                <a:latin typeface="Alice"/>
              </a:rPr>
              <a:t> </a:t>
            </a:r>
            <a:r>
              <a:rPr lang="en-US" sz="2799" dirty="0" err="1">
                <a:solidFill>
                  <a:srgbClr val="EDEAE3"/>
                </a:solidFill>
                <a:latin typeface="Alice"/>
              </a:rPr>
              <a:t>doodden</a:t>
            </a:r>
            <a:r>
              <a:rPr lang="en-US" sz="2799" dirty="0">
                <a:solidFill>
                  <a:srgbClr val="EDEAE3"/>
                </a:solidFill>
                <a:latin typeface="Alice"/>
              </a:rPr>
              <a:t> </a:t>
            </a:r>
            <a:r>
              <a:rPr lang="en-US" sz="2799" dirty="0" err="1">
                <a:solidFill>
                  <a:srgbClr val="EDEAE3"/>
                </a:solidFill>
                <a:latin typeface="Alice"/>
              </a:rPr>
              <a:t>drie</a:t>
            </a:r>
            <a:r>
              <a:rPr lang="en-US" sz="2799" dirty="0">
                <a:solidFill>
                  <a:srgbClr val="EDEAE3"/>
                </a:solidFill>
                <a:latin typeface="Alice"/>
              </a:rPr>
              <a:t> </a:t>
            </a:r>
            <a:r>
              <a:rPr lang="en-US" sz="2799" dirty="0" err="1">
                <a:solidFill>
                  <a:srgbClr val="EDEAE3"/>
                </a:solidFill>
                <a:latin typeface="Alice"/>
              </a:rPr>
              <a:t>vrouwen</a:t>
            </a:r>
            <a:r>
              <a:rPr lang="en-US" sz="2799" dirty="0">
                <a:solidFill>
                  <a:srgbClr val="EDEAE3"/>
                </a:solidFill>
                <a:latin typeface="Alice"/>
              </a:rPr>
              <a:t> </a:t>
            </a:r>
            <a:r>
              <a:rPr lang="en-US" sz="2799" dirty="0" err="1">
                <a:solidFill>
                  <a:srgbClr val="EDEAE3"/>
                </a:solidFill>
                <a:latin typeface="Alice"/>
              </a:rPr>
              <a:t>hun</a:t>
            </a:r>
            <a:r>
              <a:rPr lang="en-US" sz="2799" dirty="0">
                <a:solidFill>
                  <a:srgbClr val="EDEAE3"/>
                </a:solidFill>
                <a:latin typeface="Alice"/>
              </a:rPr>
              <a:t> partner: “</a:t>
            </a:r>
            <a:r>
              <a:rPr lang="en-US" sz="2799" dirty="0" err="1">
                <a:solidFill>
                  <a:srgbClr val="EDEAE3"/>
                </a:solidFill>
                <a:latin typeface="Alice"/>
              </a:rPr>
              <a:t>Mes</a:t>
            </a:r>
            <a:r>
              <a:rPr lang="en-US" sz="2799" dirty="0">
                <a:solidFill>
                  <a:srgbClr val="EDEAE3"/>
                </a:solidFill>
                <a:latin typeface="Alice"/>
              </a:rPr>
              <a:t> of </a:t>
            </a:r>
            <a:r>
              <a:rPr lang="en-US" sz="2799" dirty="0" err="1">
                <a:solidFill>
                  <a:srgbClr val="EDEAE3"/>
                </a:solidFill>
                <a:latin typeface="Alice"/>
              </a:rPr>
              <a:t>steekwapen</a:t>
            </a:r>
            <a:r>
              <a:rPr lang="en-US" sz="2799" dirty="0">
                <a:solidFill>
                  <a:srgbClr val="EDEAE3"/>
                </a:solidFill>
                <a:latin typeface="Alice"/>
              </a:rPr>
              <a:t> het </a:t>
            </a:r>
            <a:r>
              <a:rPr lang="en-US" sz="2799" dirty="0" err="1">
                <a:solidFill>
                  <a:srgbClr val="EDEAE3"/>
                </a:solidFill>
                <a:latin typeface="Alice"/>
              </a:rPr>
              <a:t>meest</a:t>
            </a:r>
            <a:r>
              <a:rPr lang="en-US" sz="2799" dirty="0">
                <a:solidFill>
                  <a:srgbClr val="EDEAE3"/>
                </a:solidFill>
                <a:latin typeface="Alice"/>
              </a:rPr>
              <a:t> </a:t>
            </a:r>
            <a:r>
              <a:rPr lang="en-US" sz="2799" dirty="0" err="1">
                <a:solidFill>
                  <a:srgbClr val="EDEAE3"/>
                </a:solidFill>
                <a:latin typeface="Alice"/>
              </a:rPr>
              <a:t>gebruikt</a:t>
            </a:r>
            <a:r>
              <a:rPr lang="en-US" sz="2799" dirty="0">
                <a:solidFill>
                  <a:srgbClr val="EDEAE3"/>
                </a:solidFill>
                <a:latin typeface="Alice"/>
              </a:rPr>
              <a:t> </a:t>
            </a:r>
            <a:r>
              <a:rPr lang="en-US" sz="2799" dirty="0" err="1">
                <a:solidFill>
                  <a:srgbClr val="EDEAE3"/>
                </a:solidFill>
                <a:latin typeface="Alice"/>
              </a:rPr>
              <a:t>bij</a:t>
            </a:r>
            <a:r>
              <a:rPr lang="en-US" sz="2799" dirty="0">
                <a:solidFill>
                  <a:srgbClr val="EDEAE3"/>
                </a:solidFill>
                <a:latin typeface="Alice"/>
              </a:rPr>
              <a:t> </a:t>
            </a:r>
            <a:r>
              <a:rPr lang="en-US" sz="2799" dirty="0" err="1">
                <a:solidFill>
                  <a:srgbClr val="EDEAE3"/>
                </a:solidFill>
                <a:latin typeface="Alice"/>
              </a:rPr>
              <a:t>partnerdodingen</a:t>
            </a:r>
            <a:r>
              <a:rPr lang="en-US" sz="2799" dirty="0">
                <a:solidFill>
                  <a:srgbClr val="EDEAE3"/>
                </a:solidFill>
                <a:latin typeface="Alice"/>
              </a:rPr>
              <a:t>. De </a:t>
            </a:r>
            <a:r>
              <a:rPr lang="en-US" sz="2799" dirty="0" err="1">
                <a:solidFill>
                  <a:srgbClr val="EDEAE3"/>
                </a:solidFill>
                <a:latin typeface="Alice"/>
              </a:rPr>
              <a:t>Standaard</a:t>
            </a:r>
            <a:r>
              <a:rPr lang="en-US" sz="2799" dirty="0">
                <a:solidFill>
                  <a:srgbClr val="EDEAE3"/>
                </a:solidFill>
                <a:latin typeface="Alice"/>
              </a:rPr>
              <a:t>. </a:t>
            </a:r>
            <a:r>
              <a:rPr lang="en-US" sz="2799" u="sng" dirty="0">
                <a:solidFill>
                  <a:srgbClr val="EDEAE3"/>
                </a:solidFill>
                <a:latin typeface="Alice"/>
                <a:hlinkClick r:id="rId5" tooltip="https://www.standaard.be/cnt/dmf20240428_95222963#:~:text=%E2%80%9CEen%20mes%20of%20steekwapen%20is,als%20ernstige%20slagen%20en%20verwondinge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https://www.standaard.be/cnt/dmf20240428_95222963#:~:text=%E2%80%9CEen%20mes%20of%20steekwapen%20is,als%20ernstige%20slagen%20en%20verwondingen</a:t>
            </a:r>
            <a:r>
              <a:rPr lang="en-US" sz="2799" dirty="0">
                <a:solidFill>
                  <a:srgbClr val="EDEAE3"/>
                </a:solidFill>
                <a:latin typeface="Alice"/>
              </a:rPr>
              <a:t>.</a:t>
            </a:r>
          </a:p>
          <a:p>
            <a:pPr algn="l">
              <a:lnSpc>
                <a:spcPts val="3919"/>
              </a:lnSpc>
            </a:pPr>
            <a:endParaRPr lang="en-US" sz="2799" dirty="0">
              <a:solidFill>
                <a:srgbClr val="EDEAE3"/>
              </a:solidFill>
              <a:latin typeface="Alice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5B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61381" y="342900"/>
            <a:ext cx="7365237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00"/>
              </a:lnSpc>
              <a:spcBef>
                <a:spcPct val="0"/>
              </a:spcBef>
            </a:pPr>
            <a:r>
              <a:rPr lang="en-US" sz="6000" spc="1050" dirty="0">
                <a:solidFill>
                  <a:srgbClr val="EDEAE3"/>
                </a:solidFill>
                <a:latin typeface="Alice Bold"/>
              </a:rPr>
              <a:t>BIBLIOGRAPHY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0" y="1277014"/>
            <a:ext cx="18038177" cy="8965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dirty="0">
                <a:solidFill>
                  <a:srgbClr val="EDEAE3"/>
                </a:solidFill>
                <a:latin typeface="Alice"/>
              </a:rPr>
              <a:t>Alonso, T. (2023, 21 </a:t>
            </a:r>
            <a:r>
              <a:rPr lang="en-US" sz="2800" dirty="0" err="1">
                <a:solidFill>
                  <a:srgbClr val="EDEAE3"/>
                </a:solidFill>
                <a:latin typeface="Alice"/>
              </a:rPr>
              <a:t>maart</a:t>
            </a:r>
            <a:r>
              <a:rPr lang="en-US" sz="2800" dirty="0">
                <a:solidFill>
                  <a:srgbClr val="EDEAE3"/>
                </a:solidFill>
                <a:latin typeface="Alice"/>
              </a:rPr>
              <a:t>). Mansplaining, manspreading and gaslighting. UOC. </a:t>
            </a:r>
            <a:r>
              <a:rPr lang="en-US" sz="2800" u="sng" dirty="0">
                <a:solidFill>
                  <a:srgbClr val="EDEAE3"/>
                </a:solidFill>
                <a:latin typeface="Alice"/>
                <a:hlinkClick r:id="rId2" tooltip="https://www.uoc.edu/en/news/2023/074-mansplaining#:~:text=Mansplaining%3A%20a%20situation%20in%20which,assuming%20her%20lack%20of%20knowledg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https://www.uoc.edu/en/news/2023/074-mansplaining#:~:text=Mansplaining%3A%20a%20situation%20in%20which,assuming%20her%20lack%20of%20knowledge</a:t>
            </a:r>
            <a:r>
              <a:rPr lang="en-US" sz="2800" dirty="0">
                <a:solidFill>
                  <a:srgbClr val="EDEAE3"/>
                </a:solidFill>
                <a:latin typeface="Alice"/>
              </a:rPr>
              <a:t>.</a:t>
            </a:r>
          </a:p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dirty="0" err="1">
                <a:solidFill>
                  <a:srgbClr val="EDEAE3"/>
                </a:solidFill>
                <a:latin typeface="Alice"/>
              </a:rPr>
              <a:t>Vaitiekūnaitė</a:t>
            </a:r>
            <a:r>
              <a:rPr lang="en-US" sz="2800" dirty="0">
                <a:solidFill>
                  <a:srgbClr val="EDEAE3"/>
                </a:solidFill>
                <a:latin typeface="Alice"/>
              </a:rPr>
              <a:t>, J. (2022). Bewitched: Form and Female Agency in Madeline Miller’s “Circe” (Door Vilnius University, Faculty of Philology, &amp; Department of English Philology). </a:t>
            </a:r>
            <a:r>
              <a:rPr lang="en-US" sz="2800" u="sng" dirty="0">
                <a:solidFill>
                  <a:srgbClr val="EDEAE3"/>
                </a:solidFill>
                <a:latin typeface="Alice"/>
                <a:hlinkClick r:id="rId3" tooltip="https://epublications.vu.lt/object/elaba:143534273/143534273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https://epublications.vu.lt/object/elaba:143534273/143534273.pdf</a:t>
            </a:r>
          </a:p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dirty="0">
                <a:solidFill>
                  <a:srgbClr val="EDEAE3"/>
                </a:solidFill>
                <a:latin typeface="Alice"/>
              </a:rPr>
              <a:t>Wikipedia contributors. (2024, 6 </a:t>
            </a:r>
            <a:r>
              <a:rPr lang="en-US" sz="2800" dirty="0" err="1">
                <a:solidFill>
                  <a:srgbClr val="EDEAE3"/>
                </a:solidFill>
                <a:latin typeface="Alice"/>
              </a:rPr>
              <a:t>maart</a:t>
            </a:r>
            <a:r>
              <a:rPr lang="en-US" sz="2800" dirty="0">
                <a:solidFill>
                  <a:srgbClr val="EDEAE3"/>
                </a:solidFill>
                <a:latin typeface="Alice"/>
              </a:rPr>
              <a:t>). The Wife of Bath’s Tale. Wikipedia. </a:t>
            </a:r>
            <a:r>
              <a:rPr lang="en-US" sz="2800" u="sng" dirty="0">
                <a:solidFill>
                  <a:srgbClr val="EDEAE3"/>
                </a:solidFill>
                <a:latin typeface="Alice"/>
                <a:hlinkClick r:id="rId4" tooltip="https://en.wikipedia.org/wiki/The_Wife_of_Bath%27s_Ta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https://en.wikipedia.org/wiki/The_Wife_of_Bath%27s_Tale</a:t>
            </a:r>
          </a:p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u="sng" dirty="0">
                <a:solidFill>
                  <a:srgbClr val="EDEAE3"/>
                </a:solidFill>
                <a:latin typeface="Alice"/>
              </a:rPr>
              <a:t>Contributor. (2020, 17 </a:t>
            </a:r>
            <a:r>
              <a:rPr lang="en-US" sz="2800" u="sng" dirty="0" err="1">
                <a:solidFill>
                  <a:srgbClr val="EDEAE3"/>
                </a:solidFill>
                <a:latin typeface="Alice"/>
              </a:rPr>
              <a:t>december</a:t>
            </a:r>
            <a:r>
              <a:rPr lang="en-US" sz="2800" u="sng" dirty="0">
                <a:solidFill>
                  <a:srgbClr val="EDEAE3"/>
                </a:solidFill>
                <a:latin typeface="Alice"/>
              </a:rPr>
              <a:t>). “The face of our own rage”- a feminist interpretation of Greek mythological figure Medusa and female rage. — </a:t>
            </a:r>
            <a:r>
              <a:rPr lang="en-US" sz="2800" u="sng" dirty="0" err="1">
                <a:solidFill>
                  <a:srgbClr val="EDEAE3"/>
                </a:solidFill>
                <a:latin typeface="Alice"/>
              </a:rPr>
              <a:t>Boshemia</a:t>
            </a:r>
            <a:r>
              <a:rPr lang="en-US" sz="2800" u="sng" dirty="0">
                <a:solidFill>
                  <a:srgbClr val="EDEAE3"/>
                </a:solidFill>
                <a:latin typeface="Alice"/>
              </a:rPr>
              <a:t> Magazine. </a:t>
            </a:r>
            <a:r>
              <a:rPr lang="en-US" sz="2800" u="sng" dirty="0" err="1">
                <a:solidFill>
                  <a:srgbClr val="EDEAE3"/>
                </a:solidFill>
                <a:latin typeface="Alice"/>
              </a:rPr>
              <a:t>Boshemia</a:t>
            </a:r>
            <a:r>
              <a:rPr lang="en-US" sz="2800" u="sng" dirty="0">
                <a:solidFill>
                  <a:srgbClr val="EDEAE3"/>
                </a:solidFill>
                <a:latin typeface="Alice"/>
              </a:rPr>
              <a:t> Magazine. </a:t>
            </a:r>
            <a:r>
              <a:rPr lang="en-US" sz="2800" u="sng" dirty="0">
                <a:solidFill>
                  <a:srgbClr val="EDEAE3"/>
                </a:solidFill>
                <a:latin typeface="Alice"/>
                <a:hlinkClick r:id="rId5" tooltip="https://www.boshemiamagazine.com/blog/the-face-of-our-own-rage-medus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https://www.boshemiamagazine.com/blog/the-face-of-our-own-rage-medusa</a:t>
            </a:r>
          </a:p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u="sng" dirty="0">
                <a:solidFill>
                  <a:srgbClr val="EDEAE3"/>
                </a:solidFill>
                <a:latin typeface="Alice"/>
              </a:rPr>
              <a:t>Chaucer, G. (</a:t>
            </a:r>
            <a:r>
              <a:rPr lang="en-US" sz="2800" u="sng" dirty="0" err="1">
                <a:solidFill>
                  <a:srgbClr val="EDEAE3"/>
                </a:solidFill>
                <a:latin typeface="Alice"/>
              </a:rPr>
              <a:t>z.d</a:t>
            </a:r>
            <a:r>
              <a:rPr lang="en-US" sz="2800" u="sng" dirty="0">
                <a:solidFill>
                  <a:srgbClr val="EDEAE3"/>
                </a:solidFill>
                <a:latin typeface="Alice"/>
              </a:rPr>
              <a:t>.). Do Men Understand Women? The Wife of Bath’s Tale from The Canterbury Tales [Poem]. In N. Coghill (Vert.), The Canterbury Tales. </a:t>
            </a:r>
            <a:r>
              <a:rPr lang="en-US" sz="2800" u="sng" dirty="0">
                <a:solidFill>
                  <a:srgbClr val="EDEAE3"/>
                </a:solidFill>
                <a:latin typeface="Alice"/>
                <a:hlinkClick r:id="rId6" tooltip="https://www.pottstownschools.org/Downloads/Wife%20of%20Bath2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https://www.pottstownschools.org/Downloads/Wife%20of%20Bath2.pdf</a:t>
            </a:r>
          </a:p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u="sng" dirty="0">
                <a:solidFill>
                  <a:srgbClr val="EDEAE3"/>
                </a:solidFill>
                <a:latin typeface="Alice"/>
              </a:rPr>
              <a:t>The wife of bath’s tale. (</a:t>
            </a:r>
            <a:r>
              <a:rPr lang="en-US" sz="2800" u="sng" dirty="0" err="1">
                <a:solidFill>
                  <a:srgbClr val="EDEAE3"/>
                </a:solidFill>
                <a:latin typeface="Alice"/>
              </a:rPr>
              <a:t>z.d</a:t>
            </a:r>
            <a:r>
              <a:rPr lang="en-US" sz="2800" u="sng" dirty="0">
                <a:solidFill>
                  <a:srgbClr val="EDEAE3"/>
                </a:solidFill>
                <a:latin typeface="Alice"/>
              </a:rPr>
              <a:t>.). Scholieren.com. </a:t>
            </a:r>
            <a:r>
              <a:rPr lang="en-US" sz="2800" u="sng" dirty="0">
                <a:solidFill>
                  <a:srgbClr val="EDEAE3"/>
                </a:solidFill>
                <a:latin typeface="Alice"/>
                <a:hlinkClick r:id="rId7" tooltip="https://www.scholieren.com/verslag/boekverslag-engels-the-wife-of-baths-tale-door-geoffrey-chauc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https://www.scholieren.com/verslag/boekverslag-engels-the-wife-of-baths-tale-door-geoffrey-chaucer</a:t>
            </a:r>
          </a:p>
          <a:p>
            <a:pPr marL="604523" lvl="1" indent="-302261">
              <a:lnSpc>
                <a:spcPts val="3920"/>
              </a:lnSpc>
              <a:buFont typeface="Arial"/>
              <a:buChar char="•"/>
            </a:pPr>
            <a:r>
              <a:rPr lang="en-US" sz="2799" dirty="0">
                <a:solidFill>
                  <a:srgbClr val="EDEAE3"/>
                </a:solidFill>
                <a:latin typeface="Alice"/>
              </a:rPr>
              <a:t>empower.(2024). https://dictionary.cambridge.org/dictionary/english/empower</a:t>
            </a:r>
            <a:endParaRPr lang="en-US" sz="2800" u="sng" dirty="0">
              <a:solidFill>
                <a:srgbClr val="EDEAE3"/>
              </a:solidFill>
              <a:latin typeface="Alice"/>
              <a:hlinkClick r:id="rId7" tooltip="https://www.scholieren.com/verslag/boekverslag-engels-the-wife-of-baths-tale-door-geoffrey-chaucer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5B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61381" y="561975"/>
            <a:ext cx="7365237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00"/>
              </a:lnSpc>
              <a:spcBef>
                <a:spcPct val="0"/>
              </a:spcBef>
            </a:pPr>
            <a:r>
              <a:rPr lang="en-US" sz="6000" spc="1050">
                <a:solidFill>
                  <a:srgbClr val="EDEAE3"/>
                </a:solidFill>
                <a:latin typeface="Alice Bold"/>
              </a:rPr>
              <a:t>BIBLIOGRAPHY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51217" y="1645285"/>
            <a:ext cx="17523130" cy="8910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dirty="0">
                <a:solidFill>
                  <a:srgbClr val="EDEAE3"/>
                </a:solidFill>
                <a:latin typeface="Alice"/>
              </a:rPr>
              <a:t>Wikipedia contributors. (2024, 6 </a:t>
            </a:r>
            <a:r>
              <a:rPr lang="en-US" sz="2800" dirty="0" err="1">
                <a:solidFill>
                  <a:srgbClr val="EDEAE3"/>
                </a:solidFill>
                <a:latin typeface="Alice"/>
              </a:rPr>
              <a:t>maart</a:t>
            </a:r>
            <a:r>
              <a:rPr lang="en-US" sz="2800" dirty="0">
                <a:solidFill>
                  <a:srgbClr val="EDEAE3"/>
                </a:solidFill>
                <a:latin typeface="Alice"/>
              </a:rPr>
              <a:t>). The Wife of Bath’s Tale. Wikipedia. </a:t>
            </a:r>
            <a:r>
              <a:rPr lang="en-US" sz="2800" u="sng" dirty="0">
                <a:solidFill>
                  <a:srgbClr val="EDEAE3"/>
                </a:solidFill>
                <a:latin typeface="Alice"/>
                <a:hlinkClick r:id="rId2" tooltip="https://en.wikipedia.org/wiki/The_Wife_of_Bath%27s_Ta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https://en.wikipedia.org/wiki/The_Wife_of_Bath%27s_Tale</a:t>
            </a:r>
          </a:p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dirty="0" err="1">
                <a:solidFill>
                  <a:srgbClr val="EDEAE3"/>
                </a:solidFill>
                <a:latin typeface="Alice"/>
              </a:rPr>
              <a:t>Electricliterature</a:t>
            </a:r>
            <a:r>
              <a:rPr lang="en-US" sz="2800" dirty="0">
                <a:solidFill>
                  <a:srgbClr val="EDEAE3"/>
                </a:solidFill>
                <a:latin typeface="Alice"/>
              </a:rPr>
              <a:t>. (2022, 25 </a:t>
            </a:r>
            <a:r>
              <a:rPr lang="en-US" sz="2800" dirty="0" err="1">
                <a:solidFill>
                  <a:srgbClr val="EDEAE3"/>
                </a:solidFill>
                <a:latin typeface="Alice"/>
              </a:rPr>
              <a:t>april</a:t>
            </a:r>
            <a:r>
              <a:rPr lang="en-US" sz="2800" dirty="0">
                <a:solidFill>
                  <a:srgbClr val="EDEAE3"/>
                </a:solidFill>
                <a:latin typeface="Alice"/>
              </a:rPr>
              <a:t>). The Very Modern Anger of Shakespeare’s Women. Electric Literature. </a:t>
            </a:r>
            <a:r>
              <a:rPr lang="en-US" sz="2800" u="sng" dirty="0">
                <a:solidFill>
                  <a:srgbClr val="EDEAE3"/>
                </a:solidFill>
                <a:latin typeface="Alice"/>
                <a:hlinkClick r:id="rId3" tooltip="https://electricliterature.com/the-very-modern-anger-of-shakespeares-women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https://electricliterature.com/the-very-modern-anger-of-shakespeares-women/</a:t>
            </a:r>
          </a:p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dirty="0">
                <a:solidFill>
                  <a:srgbClr val="EDEAE3"/>
                </a:solidFill>
                <a:latin typeface="Alice"/>
              </a:rPr>
              <a:t>Overly Sarcastic Productions. (2023, 14 </a:t>
            </a:r>
            <a:r>
              <a:rPr lang="en-US" sz="2800" dirty="0" err="1">
                <a:solidFill>
                  <a:srgbClr val="EDEAE3"/>
                </a:solidFill>
                <a:latin typeface="Alice"/>
              </a:rPr>
              <a:t>juli</a:t>
            </a:r>
            <a:r>
              <a:rPr lang="en-US" sz="2800" dirty="0">
                <a:solidFill>
                  <a:srgbClr val="EDEAE3"/>
                </a:solidFill>
                <a:latin typeface="Alice"/>
              </a:rPr>
              <a:t>). Legends Summarized: The Epic of Gilgamesh [Video]. YouTube. </a:t>
            </a:r>
            <a:r>
              <a:rPr lang="en-US" sz="2800" u="sng" dirty="0">
                <a:solidFill>
                  <a:srgbClr val="EDEAE3"/>
                </a:solidFill>
                <a:latin typeface="Alice"/>
                <a:hlinkClick r:id="rId4" tooltip="https://www.youtube.com/watch?v=j-yJDbC_a2c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https://www.youtube.com/watch?v=j-yJDbC_a2c</a:t>
            </a:r>
          </a:p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dirty="0">
                <a:solidFill>
                  <a:srgbClr val="EDEAE3"/>
                </a:solidFill>
                <a:latin typeface="Alice"/>
              </a:rPr>
              <a:t>See U in History / Mythology. (2020, 2 </a:t>
            </a:r>
            <a:r>
              <a:rPr lang="en-US" sz="2800" dirty="0" err="1">
                <a:solidFill>
                  <a:srgbClr val="EDEAE3"/>
                </a:solidFill>
                <a:latin typeface="Alice"/>
              </a:rPr>
              <a:t>juli</a:t>
            </a:r>
            <a:r>
              <a:rPr lang="en-US" sz="2800" dirty="0">
                <a:solidFill>
                  <a:srgbClr val="EDEAE3"/>
                </a:solidFill>
                <a:latin typeface="Alice"/>
              </a:rPr>
              <a:t>). The Punishment of Medusa: The Story of The Cursed Priestess - Mythological Comics - Greek Mythology [Video]. YouTube. </a:t>
            </a:r>
            <a:r>
              <a:rPr lang="en-US" sz="2800" u="sng" dirty="0">
                <a:solidFill>
                  <a:srgbClr val="EDEAE3"/>
                </a:solidFill>
                <a:latin typeface="Alice"/>
                <a:hlinkClick r:id="rId5" tooltip="https://www.youtube.com/watch?v=-Jues51RNE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https://www.youtube.com/watch?v=-Jues51RNEI</a:t>
            </a:r>
          </a:p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dirty="0">
                <a:solidFill>
                  <a:srgbClr val="EDEAE3"/>
                </a:solidFill>
                <a:latin typeface="Alice"/>
              </a:rPr>
              <a:t>Roush, F. (2019, 9 </a:t>
            </a:r>
            <a:r>
              <a:rPr lang="en-US" sz="2800" dirty="0" err="1">
                <a:solidFill>
                  <a:srgbClr val="EDEAE3"/>
                </a:solidFill>
                <a:latin typeface="Alice"/>
              </a:rPr>
              <a:t>april</a:t>
            </a:r>
            <a:r>
              <a:rPr lang="en-US" sz="2800" dirty="0">
                <a:solidFill>
                  <a:srgbClr val="EDEAE3"/>
                </a:solidFill>
                <a:latin typeface="Alice"/>
              </a:rPr>
              <a:t>). Medusa as an example of Female Sexuality in both Ancient and Present times. Open Access Kent State (OAKS). https://oaks.kent.edu/ugresearch/2019/medusa-example-female-sexuality-both-ancient-and-present-times#:~:text=After%20her%20rape%20by%20the,tragic%20loss%20of%20her%20virtue.</a:t>
            </a:r>
          </a:p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dirty="0">
                <a:solidFill>
                  <a:srgbClr val="EDEAE3"/>
                </a:solidFill>
                <a:latin typeface="Alice"/>
                <a:cs typeface="Alice"/>
              </a:rPr>
              <a:t>o  Tan, B. (2021). Medusa: How the Literary Muse Became an Emblem for Feminism. The Interdependent :, 2, 112. </a:t>
            </a:r>
            <a:r>
              <a:rPr lang="en-US" sz="2800" u="sng" dirty="0">
                <a:solidFill>
                  <a:srgbClr val="EDEAE3"/>
                </a:solidFill>
                <a:latin typeface="Alice"/>
                <a:hlinkClick r:id="rId6" tooltip="https://doi.org/10.33682/nzgc-1px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https://doi.org/10.33682/nzgc-1pxs</a:t>
            </a:r>
          </a:p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u="sng" dirty="0">
                <a:solidFill>
                  <a:srgbClr val="EDEAE3"/>
                </a:solidFill>
                <a:latin typeface="Alice"/>
              </a:rPr>
              <a:t>Wikipedia-</a:t>
            </a:r>
            <a:r>
              <a:rPr lang="en-US" sz="2800" u="sng" dirty="0" err="1">
                <a:solidFill>
                  <a:srgbClr val="EDEAE3"/>
                </a:solidFill>
                <a:latin typeface="Alice"/>
              </a:rPr>
              <a:t>bijdragers</a:t>
            </a:r>
            <a:r>
              <a:rPr lang="en-US" sz="2800" u="sng" dirty="0">
                <a:solidFill>
                  <a:srgbClr val="EDEAE3"/>
                </a:solidFill>
                <a:latin typeface="Alice"/>
              </a:rPr>
              <a:t>. (2023b, November 24). Geoffrey Chaucer. Wikipedia. </a:t>
            </a:r>
            <a:r>
              <a:rPr lang="en-US" sz="2800" u="sng" dirty="0">
                <a:solidFill>
                  <a:srgbClr val="EDEAE3"/>
                </a:solidFill>
                <a:latin typeface="Alice"/>
                <a:hlinkClick r:id="rId7" tooltip="https://nl.wikipedia.org/wiki/Geoffrey_Chauc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https://nl.wikipedia.org/wiki/Geoffrey_Chaucer</a:t>
            </a:r>
          </a:p>
          <a:p>
            <a:pPr algn="l">
              <a:lnSpc>
                <a:spcPts val="3920"/>
              </a:lnSpc>
            </a:pPr>
            <a:endParaRPr lang="en-US" sz="2800" u="sng" dirty="0">
              <a:solidFill>
                <a:srgbClr val="0000FF"/>
              </a:solidFill>
              <a:latin typeface="Alice"/>
              <a:hlinkClick r:id="rId7" tooltip="https://nl.wikipedia.org/wiki/Geoffrey_Chaucer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A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7026" y="8524586"/>
            <a:ext cx="18662052" cy="1975540"/>
            <a:chOff x="0" y="0"/>
            <a:chExt cx="4915108" cy="5203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5109" cy="520307"/>
            </a:xfrm>
            <a:custGeom>
              <a:avLst/>
              <a:gdLst/>
              <a:ahLst/>
              <a:cxnLst/>
              <a:rect l="l" t="t" r="r" b="b"/>
              <a:pathLst>
                <a:path w="4915109" h="520307">
                  <a:moveTo>
                    <a:pt x="0" y="0"/>
                  </a:moveTo>
                  <a:lnTo>
                    <a:pt x="4915109" y="0"/>
                  </a:lnTo>
                  <a:lnTo>
                    <a:pt x="4915109" y="520307"/>
                  </a:lnTo>
                  <a:lnTo>
                    <a:pt x="0" y="520307"/>
                  </a:lnTo>
                  <a:close/>
                </a:path>
              </a:pathLst>
            </a:custGeom>
            <a:solidFill>
              <a:srgbClr val="515B46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915108" cy="5869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41395" y="256703"/>
            <a:ext cx="6803147" cy="7991949"/>
          </a:xfrm>
          <a:custGeom>
            <a:avLst/>
            <a:gdLst/>
            <a:ahLst/>
            <a:cxnLst/>
            <a:rect l="l" t="t" r="r" b="b"/>
            <a:pathLst>
              <a:path w="6803147" h="7991949">
                <a:moveTo>
                  <a:pt x="0" y="0"/>
                </a:moveTo>
                <a:lnTo>
                  <a:pt x="6803146" y="0"/>
                </a:lnTo>
                <a:lnTo>
                  <a:pt x="6803146" y="7991949"/>
                </a:lnTo>
                <a:lnTo>
                  <a:pt x="0" y="79919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6" name="Group 6"/>
          <p:cNvGrpSpPr/>
          <p:nvPr/>
        </p:nvGrpSpPr>
        <p:grpSpPr>
          <a:xfrm>
            <a:off x="1934250" y="1315849"/>
            <a:ext cx="4617436" cy="6512102"/>
            <a:chOff x="0" y="0"/>
            <a:chExt cx="5341213" cy="753286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42483" cy="7532866"/>
            </a:xfrm>
            <a:custGeom>
              <a:avLst/>
              <a:gdLst/>
              <a:ahLst/>
              <a:cxnLst/>
              <a:rect l="l" t="t" r="r" b="b"/>
              <a:pathLst>
                <a:path w="5342483" h="7532866">
                  <a:moveTo>
                    <a:pt x="2671170" y="0"/>
                  </a:moveTo>
                  <a:cubicBezTo>
                    <a:pt x="1195924" y="0"/>
                    <a:pt x="0" y="1686289"/>
                    <a:pt x="0" y="3766433"/>
                  </a:cubicBezTo>
                  <a:cubicBezTo>
                    <a:pt x="0" y="5846576"/>
                    <a:pt x="1195924" y="7532866"/>
                    <a:pt x="2671170" y="7532866"/>
                  </a:cubicBezTo>
                  <a:cubicBezTo>
                    <a:pt x="4146416" y="7532866"/>
                    <a:pt x="5342483" y="5846576"/>
                    <a:pt x="5342483" y="3766433"/>
                  </a:cubicBezTo>
                  <a:cubicBezTo>
                    <a:pt x="5342483" y="1686289"/>
                    <a:pt x="4146416" y="0"/>
                    <a:pt x="2671170" y="0"/>
                  </a:cubicBezTo>
                  <a:close/>
                </a:path>
              </a:pathLst>
            </a:custGeom>
            <a:blipFill>
              <a:blip r:embed="rId3"/>
              <a:stretch>
                <a:fillRect l="-6399" r="-6399"/>
              </a:stretch>
            </a:blip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787402" y="6951011"/>
            <a:ext cx="5686209" cy="1077606"/>
            <a:chOff x="0" y="0"/>
            <a:chExt cx="2796478" cy="5299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96478" cy="529967"/>
            </a:xfrm>
            <a:custGeom>
              <a:avLst/>
              <a:gdLst/>
              <a:ahLst/>
              <a:cxnLst/>
              <a:rect l="l" t="t" r="r" b="b"/>
              <a:pathLst>
                <a:path w="2796478" h="529967">
                  <a:moveTo>
                    <a:pt x="2593278" y="0"/>
                  </a:moveTo>
                  <a:cubicBezTo>
                    <a:pt x="2705502" y="0"/>
                    <a:pt x="2796478" y="118637"/>
                    <a:pt x="2796478" y="264983"/>
                  </a:cubicBezTo>
                  <a:cubicBezTo>
                    <a:pt x="2796478" y="411329"/>
                    <a:pt x="2705502" y="529967"/>
                    <a:pt x="2593278" y="529967"/>
                  </a:cubicBezTo>
                  <a:lnTo>
                    <a:pt x="203200" y="529967"/>
                  </a:lnTo>
                  <a:cubicBezTo>
                    <a:pt x="90976" y="529967"/>
                    <a:pt x="0" y="411329"/>
                    <a:pt x="0" y="264983"/>
                  </a:cubicBezTo>
                  <a:cubicBezTo>
                    <a:pt x="0" y="11863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CCC6B6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2796478" cy="5966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001713" y="1907462"/>
            <a:ext cx="9257587" cy="423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spc="1050">
                <a:solidFill>
                  <a:srgbClr val="515B46"/>
                </a:solidFill>
                <a:latin typeface="Alice Bold"/>
              </a:rPr>
              <a:t>HOW DOES </a:t>
            </a:r>
            <a:r>
              <a:rPr lang="en-US" sz="6000" spc="1050">
                <a:solidFill>
                  <a:srgbClr val="AE3420"/>
                </a:solidFill>
                <a:latin typeface="Alice Bold"/>
              </a:rPr>
              <a:t>FEMALE RAGE </a:t>
            </a:r>
            <a:r>
              <a:rPr lang="en-US" sz="6000" spc="1050">
                <a:solidFill>
                  <a:srgbClr val="515B46"/>
                </a:solidFill>
                <a:latin typeface="Alice Bold"/>
              </a:rPr>
              <a:t>IN LITERATURE </a:t>
            </a:r>
            <a:r>
              <a:rPr lang="en-US" sz="6000" spc="1050">
                <a:solidFill>
                  <a:srgbClr val="AE3420"/>
                </a:solidFill>
                <a:latin typeface="Alice Bold"/>
              </a:rPr>
              <a:t>EMPOWER</a:t>
            </a:r>
            <a:r>
              <a:rPr lang="en-US" sz="6000" spc="1050">
                <a:solidFill>
                  <a:srgbClr val="515B46"/>
                </a:solidFill>
                <a:latin typeface="Alice Bold"/>
              </a:rPr>
              <a:t> WOMEN?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025424" y="7180252"/>
            <a:ext cx="5210165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9"/>
              </a:lnSpc>
            </a:pPr>
            <a:r>
              <a:rPr lang="en-US" sz="4499">
                <a:solidFill>
                  <a:srgbClr val="323B29"/>
                </a:solidFill>
                <a:latin typeface="Alice"/>
              </a:rPr>
              <a:t>Ilani Defryn, 6EMb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A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99308" y="-375478"/>
            <a:ext cx="18886617" cy="2393146"/>
            <a:chOff x="0" y="0"/>
            <a:chExt cx="4974253" cy="6302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74253" cy="630294"/>
            </a:xfrm>
            <a:custGeom>
              <a:avLst/>
              <a:gdLst/>
              <a:ahLst/>
              <a:cxnLst/>
              <a:rect l="l" t="t" r="r" b="b"/>
              <a:pathLst>
                <a:path w="4974253" h="630294">
                  <a:moveTo>
                    <a:pt x="0" y="0"/>
                  </a:moveTo>
                  <a:lnTo>
                    <a:pt x="4974253" y="0"/>
                  </a:lnTo>
                  <a:lnTo>
                    <a:pt x="4974253" y="630294"/>
                  </a:lnTo>
                  <a:lnTo>
                    <a:pt x="0" y="630294"/>
                  </a:lnTo>
                  <a:close/>
                </a:path>
              </a:pathLst>
            </a:custGeom>
            <a:solidFill>
              <a:srgbClr val="515B46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974253" cy="6969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820007" y="2676424"/>
            <a:ext cx="5066953" cy="7610576"/>
          </a:xfrm>
          <a:custGeom>
            <a:avLst/>
            <a:gdLst/>
            <a:ahLst/>
            <a:cxnLst/>
            <a:rect l="l" t="t" r="r" b="b"/>
            <a:pathLst>
              <a:path w="5066953" h="7610576">
                <a:moveTo>
                  <a:pt x="0" y="0"/>
                </a:moveTo>
                <a:lnTo>
                  <a:pt x="5066952" y="0"/>
                </a:lnTo>
                <a:lnTo>
                  <a:pt x="5066952" y="7610576"/>
                </a:lnTo>
                <a:lnTo>
                  <a:pt x="0" y="76105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TextBox 6"/>
          <p:cNvSpPr txBox="1"/>
          <p:nvPr/>
        </p:nvSpPr>
        <p:spPr>
          <a:xfrm>
            <a:off x="1028700" y="447675"/>
            <a:ext cx="6097980" cy="1038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EDEAE3"/>
                </a:solidFill>
                <a:latin typeface="Alice Bold"/>
              </a:rPr>
              <a:t>Table of contents: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196761"/>
            <a:ext cx="12054117" cy="785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515B46"/>
                </a:solidFill>
                <a:latin typeface="Alice"/>
              </a:rPr>
              <a:t>Causes:</a:t>
            </a:r>
          </a:p>
          <a:p>
            <a:pPr marL="1381761" lvl="2" indent="-460587" algn="l">
              <a:lnSpc>
                <a:spcPts val="4480"/>
              </a:lnSpc>
              <a:buFont typeface="Arial"/>
              <a:buChar char="⚬"/>
            </a:pPr>
            <a:r>
              <a:rPr lang="en-US" sz="3200">
                <a:solidFill>
                  <a:srgbClr val="515B46"/>
                </a:solidFill>
                <a:latin typeface="Alice"/>
              </a:rPr>
              <a:t>Male patriarchy</a:t>
            </a:r>
          </a:p>
          <a:p>
            <a:pPr marL="2072642" lvl="3" indent="-518160" algn="l">
              <a:lnSpc>
                <a:spcPts val="4480"/>
              </a:lnSpc>
              <a:buFont typeface="Arial"/>
              <a:buChar char="￭"/>
            </a:pPr>
            <a:r>
              <a:rPr lang="en-US" sz="3200">
                <a:solidFill>
                  <a:srgbClr val="515B46"/>
                </a:solidFill>
                <a:latin typeface="Alice"/>
              </a:rPr>
              <a:t>Condescension</a:t>
            </a:r>
          </a:p>
          <a:p>
            <a:pPr marL="2072642" lvl="3" indent="-518160" algn="l">
              <a:lnSpc>
                <a:spcPts val="4480"/>
              </a:lnSpc>
              <a:buFont typeface="Arial"/>
              <a:buChar char="￭"/>
            </a:pPr>
            <a:r>
              <a:rPr lang="en-US" sz="3200">
                <a:solidFill>
                  <a:srgbClr val="515B46"/>
                </a:solidFill>
                <a:latin typeface="Alice"/>
              </a:rPr>
              <a:t>Neglect</a:t>
            </a:r>
          </a:p>
          <a:p>
            <a:pPr marL="2072642" lvl="3" indent="-518160" algn="l">
              <a:lnSpc>
                <a:spcPts val="4480"/>
              </a:lnSpc>
              <a:buFont typeface="Arial"/>
              <a:buChar char="￭"/>
            </a:pPr>
            <a:r>
              <a:rPr lang="en-US" sz="3200">
                <a:solidFill>
                  <a:srgbClr val="515B46"/>
                </a:solidFill>
                <a:latin typeface="Alice"/>
              </a:rPr>
              <a:t>Rejection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515B46"/>
                </a:solidFill>
                <a:latin typeface="Alice"/>
              </a:rPr>
              <a:t>Evolution of female rage in literature:</a:t>
            </a:r>
          </a:p>
          <a:p>
            <a:pPr marL="1381761" lvl="2" indent="-460587" algn="l">
              <a:lnSpc>
                <a:spcPts val="4480"/>
              </a:lnSpc>
              <a:buFont typeface="Arial"/>
              <a:buChar char="⚬"/>
            </a:pPr>
            <a:r>
              <a:rPr lang="en-US" sz="3200">
                <a:solidFill>
                  <a:srgbClr val="515B46"/>
                </a:solidFill>
                <a:latin typeface="Alice"/>
              </a:rPr>
              <a:t>6 case studies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515B46"/>
                </a:solidFill>
                <a:latin typeface="Alice"/>
              </a:rPr>
              <a:t>Differences and similarities between masculine and feminine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515B46"/>
                </a:solidFill>
                <a:latin typeface="Alice"/>
              </a:rPr>
              <a:t>        female rage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515B46"/>
                </a:solidFill>
                <a:latin typeface="Alice"/>
                <a:ea typeface="Alice"/>
              </a:rPr>
              <a:t>How does fema﻿le rage empower women?</a:t>
            </a:r>
          </a:p>
          <a:p>
            <a:pPr marL="1381761" lvl="2" indent="-460587" algn="l">
              <a:lnSpc>
                <a:spcPts val="4480"/>
              </a:lnSpc>
              <a:buFont typeface="Arial"/>
              <a:buChar char="⚬"/>
            </a:pPr>
            <a:r>
              <a:rPr lang="en-US" sz="3200">
                <a:solidFill>
                  <a:srgbClr val="515B46"/>
                </a:solidFill>
                <a:latin typeface="Alice"/>
              </a:rPr>
              <a:t>Link with case studies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515B46"/>
                </a:solidFill>
                <a:latin typeface="Alice"/>
              </a:rPr>
              <a:t>Why is it important that we keep writing about women’s anger?</a:t>
            </a:r>
          </a:p>
          <a:p>
            <a:pPr marL="1381761" lvl="2" indent="-460587" algn="l">
              <a:lnSpc>
                <a:spcPts val="4480"/>
              </a:lnSpc>
              <a:buFont typeface="Arial"/>
              <a:buChar char="⚬"/>
            </a:pPr>
            <a:r>
              <a:rPr lang="en-US" sz="3200">
                <a:solidFill>
                  <a:srgbClr val="515B46"/>
                </a:solidFill>
                <a:latin typeface="Alice"/>
              </a:rPr>
              <a:t>Link with up- to- date examples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A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7026" y="-224331"/>
            <a:ext cx="18662052" cy="2456250"/>
            <a:chOff x="0" y="0"/>
            <a:chExt cx="4915108" cy="6469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5109" cy="646914"/>
            </a:xfrm>
            <a:custGeom>
              <a:avLst/>
              <a:gdLst/>
              <a:ahLst/>
              <a:cxnLst/>
              <a:rect l="l" t="t" r="r" b="b"/>
              <a:pathLst>
                <a:path w="4915109" h="646914">
                  <a:moveTo>
                    <a:pt x="0" y="0"/>
                  </a:moveTo>
                  <a:lnTo>
                    <a:pt x="4915109" y="0"/>
                  </a:lnTo>
                  <a:lnTo>
                    <a:pt x="4915109" y="646914"/>
                  </a:lnTo>
                  <a:lnTo>
                    <a:pt x="0" y="646914"/>
                  </a:lnTo>
                  <a:close/>
                </a:path>
              </a:pathLst>
            </a:custGeom>
            <a:solidFill>
              <a:srgbClr val="515B46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915108" cy="7135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973872" y="4777279"/>
            <a:ext cx="3360045" cy="1059629"/>
            <a:chOff x="0" y="0"/>
            <a:chExt cx="884950" cy="2790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84950" cy="279079"/>
            </a:xfrm>
            <a:custGeom>
              <a:avLst/>
              <a:gdLst/>
              <a:ahLst/>
              <a:cxnLst/>
              <a:rect l="l" t="t" r="r" b="b"/>
              <a:pathLst>
                <a:path w="884950" h="279079">
                  <a:moveTo>
                    <a:pt x="0" y="0"/>
                  </a:moveTo>
                  <a:lnTo>
                    <a:pt x="884950" y="0"/>
                  </a:lnTo>
                  <a:lnTo>
                    <a:pt x="884950" y="279079"/>
                  </a:lnTo>
                  <a:lnTo>
                    <a:pt x="0" y="279079"/>
                  </a:lnTo>
                  <a:close/>
                </a:path>
              </a:pathLst>
            </a:custGeom>
            <a:solidFill>
              <a:srgbClr val="515B46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884950" cy="3743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286319" y="447675"/>
            <a:ext cx="7715362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EDEAE3"/>
                </a:solidFill>
                <a:latin typeface="Alice Bold"/>
              </a:rPr>
              <a:t>Causes of female rage:</a:t>
            </a:r>
          </a:p>
        </p:txBody>
      </p:sp>
      <p:sp>
        <p:nvSpPr>
          <p:cNvPr id="9" name="TextBox 9"/>
          <p:cNvSpPr txBox="1"/>
          <p:nvPr/>
        </p:nvSpPr>
        <p:spPr>
          <a:xfrm rot="-13092">
            <a:off x="2275973" y="4958479"/>
            <a:ext cx="2755844" cy="592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3200">
                <a:solidFill>
                  <a:srgbClr val="EDEAE3"/>
                </a:solidFill>
                <a:latin typeface="Alice"/>
              </a:rPr>
              <a:t>Condescension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7023992" y="2538217"/>
            <a:ext cx="3786629" cy="1037054"/>
            <a:chOff x="0" y="0"/>
            <a:chExt cx="997302" cy="27313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97302" cy="273134"/>
            </a:xfrm>
            <a:custGeom>
              <a:avLst/>
              <a:gdLst/>
              <a:ahLst/>
              <a:cxnLst/>
              <a:rect l="l" t="t" r="r" b="b"/>
              <a:pathLst>
                <a:path w="997302" h="273134">
                  <a:moveTo>
                    <a:pt x="0" y="0"/>
                  </a:moveTo>
                  <a:lnTo>
                    <a:pt x="997302" y="0"/>
                  </a:lnTo>
                  <a:lnTo>
                    <a:pt x="997302" y="273134"/>
                  </a:lnTo>
                  <a:lnTo>
                    <a:pt x="0" y="273134"/>
                  </a:lnTo>
                  <a:close/>
                </a:path>
              </a:pathLst>
            </a:custGeom>
            <a:solidFill>
              <a:srgbClr val="515B46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0"/>
              <a:ext cx="997302" cy="3683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0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477379" y="2749721"/>
            <a:ext cx="3333242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EDEAE3"/>
                </a:solidFill>
                <a:latin typeface="Alice"/>
              </a:rPr>
              <a:t>Male patriarchy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2863803" y="4899768"/>
            <a:ext cx="3360045" cy="1059629"/>
            <a:chOff x="0" y="0"/>
            <a:chExt cx="884950" cy="27907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84950" cy="279079"/>
            </a:xfrm>
            <a:custGeom>
              <a:avLst/>
              <a:gdLst/>
              <a:ahLst/>
              <a:cxnLst/>
              <a:rect l="l" t="t" r="r" b="b"/>
              <a:pathLst>
                <a:path w="884950" h="279079">
                  <a:moveTo>
                    <a:pt x="0" y="0"/>
                  </a:moveTo>
                  <a:lnTo>
                    <a:pt x="884950" y="0"/>
                  </a:lnTo>
                  <a:lnTo>
                    <a:pt x="884950" y="279079"/>
                  </a:lnTo>
                  <a:lnTo>
                    <a:pt x="0" y="279079"/>
                  </a:lnTo>
                  <a:close/>
                </a:path>
              </a:pathLst>
            </a:custGeom>
            <a:solidFill>
              <a:srgbClr val="515B46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0"/>
              <a:ext cx="884950" cy="3743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0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3619547" y="5122560"/>
            <a:ext cx="1981902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EDEAE3"/>
                </a:solidFill>
                <a:latin typeface="Alice"/>
              </a:rPr>
              <a:t>Rejection</a:t>
            </a:r>
          </a:p>
        </p:txBody>
      </p:sp>
      <p:sp>
        <p:nvSpPr>
          <p:cNvPr id="18" name="AutoShape 18"/>
          <p:cNvSpPr/>
          <p:nvPr/>
        </p:nvSpPr>
        <p:spPr>
          <a:xfrm>
            <a:off x="8118258" y="4201311"/>
            <a:ext cx="6492240" cy="0"/>
          </a:xfrm>
          <a:prstGeom prst="line">
            <a:avLst/>
          </a:prstGeom>
          <a:ln w="95250" cap="flat">
            <a:solidFill>
              <a:srgbClr val="515B4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19" name="Group 19"/>
          <p:cNvGrpSpPr/>
          <p:nvPr/>
        </p:nvGrpSpPr>
        <p:grpSpPr>
          <a:xfrm>
            <a:off x="7397305" y="4777279"/>
            <a:ext cx="3360045" cy="1059629"/>
            <a:chOff x="0" y="0"/>
            <a:chExt cx="884950" cy="27907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84950" cy="279079"/>
            </a:xfrm>
            <a:custGeom>
              <a:avLst/>
              <a:gdLst/>
              <a:ahLst/>
              <a:cxnLst/>
              <a:rect l="l" t="t" r="r" b="b"/>
              <a:pathLst>
                <a:path w="884950" h="279079">
                  <a:moveTo>
                    <a:pt x="0" y="0"/>
                  </a:moveTo>
                  <a:lnTo>
                    <a:pt x="884950" y="0"/>
                  </a:lnTo>
                  <a:lnTo>
                    <a:pt x="884950" y="279079"/>
                  </a:lnTo>
                  <a:lnTo>
                    <a:pt x="0" y="279079"/>
                  </a:lnTo>
                  <a:close/>
                </a:path>
              </a:pathLst>
            </a:custGeom>
            <a:solidFill>
              <a:srgbClr val="515B46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95250"/>
              <a:ext cx="884950" cy="3743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00"/>
                </a:lnSpc>
              </a:pPr>
              <a:endParaRPr/>
            </a:p>
          </p:txBody>
        </p:sp>
      </p:grpSp>
      <p:sp>
        <p:nvSpPr>
          <p:cNvPr id="22" name="AutoShape 22"/>
          <p:cNvSpPr/>
          <p:nvPr/>
        </p:nvSpPr>
        <p:spPr>
          <a:xfrm flipV="1">
            <a:off x="9077328" y="3575760"/>
            <a:ext cx="19050" cy="1853822"/>
          </a:xfrm>
          <a:prstGeom prst="line">
            <a:avLst/>
          </a:prstGeom>
          <a:ln w="95250" cap="flat">
            <a:solidFill>
              <a:srgbClr val="515B4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sp>
        <p:nvSpPr>
          <p:cNvPr id="23" name="TextBox 23"/>
          <p:cNvSpPr txBox="1"/>
          <p:nvPr/>
        </p:nvSpPr>
        <p:spPr>
          <a:xfrm>
            <a:off x="8395149" y="5008809"/>
            <a:ext cx="1666351" cy="533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dirty="0">
                <a:solidFill>
                  <a:srgbClr val="EDEAE3"/>
                </a:solidFill>
                <a:latin typeface="Alice"/>
              </a:rPr>
              <a:t>Neglect</a:t>
            </a:r>
          </a:p>
        </p:txBody>
      </p:sp>
      <p:sp>
        <p:nvSpPr>
          <p:cNvPr id="24" name="AutoShape 24"/>
          <p:cNvSpPr/>
          <p:nvPr/>
        </p:nvSpPr>
        <p:spPr>
          <a:xfrm>
            <a:off x="3569260" y="4201311"/>
            <a:ext cx="6492240" cy="0"/>
          </a:xfrm>
          <a:prstGeom prst="line">
            <a:avLst/>
          </a:prstGeom>
          <a:ln w="95250" cap="flat">
            <a:solidFill>
              <a:srgbClr val="515B4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25" name="Group 25"/>
          <p:cNvGrpSpPr/>
          <p:nvPr/>
        </p:nvGrpSpPr>
        <p:grpSpPr>
          <a:xfrm>
            <a:off x="1973872" y="6360783"/>
            <a:ext cx="3360045" cy="3360045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2995" y="0"/>
                  </a:moveTo>
                  <a:lnTo>
                    <a:pt x="759805" y="0"/>
                  </a:lnTo>
                  <a:cubicBezTo>
                    <a:pt x="773860" y="0"/>
                    <a:pt x="787340" y="5583"/>
                    <a:pt x="797278" y="15522"/>
                  </a:cubicBezTo>
                  <a:cubicBezTo>
                    <a:pt x="807217" y="25460"/>
                    <a:pt x="812800" y="38940"/>
                    <a:pt x="812800" y="52995"/>
                  </a:cubicBezTo>
                  <a:lnTo>
                    <a:pt x="812800" y="759805"/>
                  </a:lnTo>
                  <a:cubicBezTo>
                    <a:pt x="812800" y="773860"/>
                    <a:pt x="807217" y="787340"/>
                    <a:pt x="797278" y="797278"/>
                  </a:cubicBezTo>
                  <a:cubicBezTo>
                    <a:pt x="787340" y="807217"/>
                    <a:pt x="773860" y="812800"/>
                    <a:pt x="759805" y="812800"/>
                  </a:cubicBezTo>
                  <a:lnTo>
                    <a:pt x="52995" y="812800"/>
                  </a:lnTo>
                  <a:cubicBezTo>
                    <a:pt x="38940" y="812800"/>
                    <a:pt x="25460" y="807217"/>
                    <a:pt x="15522" y="797278"/>
                  </a:cubicBezTo>
                  <a:cubicBezTo>
                    <a:pt x="5583" y="787340"/>
                    <a:pt x="0" y="773860"/>
                    <a:pt x="0" y="759805"/>
                  </a:cubicBezTo>
                  <a:lnTo>
                    <a:pt x="0" y="52995"/>
                  </a:lnTo>
                  <a:cubicBezTo>
                    <a:pt x="0" y="38940"/>
                    <a:pt x="5583" y="25460"/>
                    <a:pt x="15522" y="15522"/>
                  </a:cubicBezTo>
                  <a:cubicBezTo>
                    <a:pt x="25460" y="5583"/>
                    <a:pt x="38940" y="0"/>
                    <a:pt x="52995" y="0"/>
                  </a:cubicBezTo>
                  <a:close/>
                </a:path>
              </a:pathLst>
            </a:custGeom>
            <a:blipFill>
              <a:blip r:embed="rId2"/>
              <a:stretch>
                <a:fillRect t="-29717" b="-29717"/>
              </a:stretch>
            </a:blip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7397305" y="6360783"/>
            <a:ext cx="3360045" cy="3360045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2995" y="0"/>
                  </a:moveTo>
                  <a:lnTo>
                    <a:pt x="759805" y="0"/>
                  </a:lnTo>
                  <a:cubicBezTo>
                    <a:pt x="773860" y="0"/>
                    <a:pt x="787340" y="5583"/>
                    <a:pt x="797278" y="15522"/>
                  </a:cubicBezTo>
                  <a:cubicBezTo>
                    <a:pt x="807217" y="25460"/>
                    <a:pt x="812800" y="38940"/>
                    <a:pt x="812800" y="52995"/>
                  </a:cubicBezTo>
                  <a:lnTo>
                    <a:pt x="812800" y="759805"/>
                  </a:lnTo>
                  <a:cubicBezTo>
                    <a:pt x="812800" y="773860"/>
                    <a:pt x="807217" y="787340"/>
                    <a:pt x="797278" y="797278"/>
                  </a:cubicBezTo>
                  <a:cubicBezTo>
                    <a:pt x="787340" y="807217"/>
                    <a:pt x="773860" y="812800"/>
                    <a:pt x="759805" y="812800"/>
                  </a:cubicBezTo>
                  <a:lnTo>
                    <a:pt x="52995" y="812800"/>
                  </a:lnTo>
                  <a:cubicBezTo>
                    <a:pt x="38940" y="812800"/>
                    <a:pt x="25460" y="807217"/>
                    <a:pt x="15522" y="797278"/>
                  </a:cubicBezTo>
                  <a:cubicBezTo>
                    <a:pt x="5583" y="787340"/>
                    <a:pt x="0" y="773860"/>
                    <a:pt x="0" y="759805"/>
                  </a:cubicBezTo>
                  <a:lnTo>
                    <a:pt x="0" y="52995"/>
                  </a:lnTo>
                  <a:cubicBezTo>
                    <a:pt x="0" y="38940"/>
                    <a:pt x="5583" y="25460"/>
                    <a:pt x="15522" y="15522"/>
                  </a:cubicBezTo>
                  <a:cubicBezTo>
                    <a:pt x="25460" y="5583"/>
                    <a:pt x="38940" y="0"/>
                    <a:pt x="52995" y="0"/>
                  </a:cubicBezTo>
                  <a:close/>
                </a:path>
              </a:pathLst>
            </a:custGeom>
            <a:blipFill>
              <a:blip r:embed="rId3"/>
              <a:stretch>
                <a:fillRect l="-27983" t="-17785" r="-51638" b="-60870"/>
              </a:stretch>
            </a:blip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2793572" y="6360783"/>
            <a:ext cx="3330049" cy="3360045"/>
            <a:chOff x="0" y="0"/>
            <a:chExt cx="852225" cy="859901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52225" cy="859901"/>
            </a:xfrm>
            <a:custGeom>
              <a:avLst/>
              <a:gdLst/>
              <a:ahLst/>
              <a:cxnLst/>
              <a:rect l="l" t="t" r="r" b="b"/>
              <a:pathLst>
                <a:path w="852225" h="859901">
                  <a:moveTo>
                    <a:pt x="53472" y="0"/>
                  </a:moveTo>
                  <a:lnTo>
                    <a:pt x="798753" y="0"/>
                  </a:lnTo>
                  <a:cubicBezTo>
                    <a:pt x="812934" y="0"/>
                    <a:pt x="826535" y="5634"/>
                    <a:pt x="836563" y="15662"/>
                  </a:cubicBezTo>
                  <a:cubicBezTo>
                    <a:pt x="846591" y="25689"/>
                    <a:pt x="852225" y="39290"/>
                    <a:pt x="852225" y="53472"/>
                  </a:cubicBezTo>
                  <a:lnTo>
                    <a:pt x="852225" y="806429"/>
                  </a:lnTo>
                  <a:cubicBezTo>
                    <a:pt x="852225" y="820611"/>
                    <a:pt x="846591" y="834212"/>
                    <a:pt x="836563" y="844240"/>
                  </a:cubicBezTo>
                  <a:cubicBezTo>
                    <a:pt x="826535" y="854268"/>
                    <a:pt x="812934" y="859901"/>
                    <a:pt x="798753" y="859901"/>
                  </a:cubicBezTo>
                  <a:lnTo>
                    <a:pt x="53472" y="859901"/>
                  </a:lnTo>
                  <a:cubicBezTo>
                    <a:pt x="39290" y="859901"/>
                    <a:pt x="25689" y="854268"/>
                    <a:pt x="15662" y="844240"/>
                  </a:cubicBezTo>
                  <a:cubicBezTo>
                    <a:pt x="5634" y="834212"/>
                    <a:pt x="0" y="820611"/>
                    <a:pt x="0" y="806429"/>
                  </a:cubicBezTo>
                  <a:lnTo>
                    <a:pt x="0" y="53472"/>
                  </a:lnTo>
                  <a:cubicBezTo>
                    <a:pt x="0" y="39290"/>
                    <a:pt x="5634" y="25689"/>
                    <a:pt x="15662" y="15662"/>
                  </a:cubicBezTo>
                  <a:cubicBezTo>
                    <a:pt x="25689" y="5634"/>
                    <a:pt x="39290" y="0"/>
                    <a:pt x="53472" y="0"/>
                  </a:cubicBezTo>
                  <a:close/>
                </a:path>
              </a:pathLst>
            </a:custGeom>
            <a:blipFill>
              <a:blip r:embed="rId4"/>
              <a:stretch>
                <a:fillRect l="-450" r="-450"/>
              </a:stretch>
            </a:blip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31" name="AutoShape 31"/>
          <p:cNvSpPr/>
          <p:nvPr/>
        </p:nvSpPr>
        <p:spPr>
          <a:xfrm flipH="1" flipV="1">
            <a:off x="14543634" y="4201311"/>
            <a:ext cx="191" cy="698457"/>
          </a:xfrm>
          <a:prstGeom prst="line">
            <a:avLst/>
          </a:prstGeom>
          <a:ln w="95250" cap="flat">
            <a:solidFill>
              <a:srgbClr val="515B4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sp>
        <p:nvSpPr>
          <p:cNvPr id="32" name="AutoShape 32"/>
          <p:cNvSpPr/>
          <p:nvPr/>
        </p:nvSpPr>
        <p:spPr>
          <a:xfrm flipH="1" flipV="1">
            <a:off x="3616885" y="4201298"/>
            <a:ext cx="191" cy="698457"/>
          </a:xfrm>
          <a:prstGeom prst="line">
            <a:avLst/>
          </a:prstGeom>
          <a:ln w="95250" cap="flat">
            <a:solidFill>
              <a:srgbClr val="515B4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A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7026" y="9697342"/>
            <a:ext cx="18662052" cy="1975540"/>
            <a:chOff x="0" y="0"/>
            <a:chExt cx="4915108" cy="5203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5109" cy="520307"/>
            </a:xfrm>
            <a:custGeom>
              <a:avLst/>
              <a:gdLst/>
              <a:ahLst/>
              <a:cxnLst/>
              <a:rect l="l" t="t" r="r" b="b"/>
              <a:pathLst>
                <a:path w="4915109" h="520307">
                  <a:moveTo>
                    <a:pt x="0" y="0"/>
                  </a:moveTo>
                  <a:lnTo>
                    <a:pt x="4915109" y="0"/>
                  </a:lnTo>
                  <a:lnTo>
                    <a:pt x="4915109" y="520307"/>
                  </a:lnTo>
                  <a:lnTo>
                    <a:pt x="0" y="520307"/>
                  </a:lnTo>
                  <a:close/>
                </a:path>
              </a:pathLst>
            </a:custGeom>
            <a:solidFill>
              <a:srgbClr val="515B46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915108" cy="5869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-1385882"/>
            <a:ext cx="18662052" cy="1975540"/>
            <a:chOff x="0" y="0"/>
            <a:chExt cx="4915108" cy="5203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15109" cy="520307"/>
            </a:xfrm>
            <a:custGeom>
              <a:avLst/>
              <a:gdLst/>
              <a:ahLst/>
              <a:cxnLst/>
              <a:rect l="l" t="t" r="r" b="b"/>
              <a:pathLst>
                <a:path w="4915109" h="520307">
                  <a:moveTo>
                    <a:pt x="0" y="0"/>
                  </a:moveTo>
                  <a:lnTo>
                    <a:pt x="4915109" y="0"/>
                  </a:lnTo>
                  <a:lnTo>
                    <a:pt x="4915109" y="520307"/>
                  </a:lnTo>
                  <a:lnTo>
                    <a:pt x="0" y="520307"/>
                  </a:lnTo>
                  <a:close/>
                </a:path>
              </a:pathLst>
            </a:custGeom>
            <a:solidFill>
              <a:srgbClr val="515B46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4915108" cy="5869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655514" y="3933825"/>
            <a:ext cx="6976971" cy="223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  <a:spcBef>
                <a:spcPct val="0"/>
              </a:spcBef>
            </a:pPr>
            <a:r>
              <a:rPr lang="en-US" sz="6000">
                <a:solidFill>
                  <a:srgbClr val="515B46"/>
                </a:solidFill>
                <a:latin typeface="Alice Bold"/>
              </a:rPr>
              <a:t>Evolution of female rage in literature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A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102870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15B46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408296" cy="2776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47874" y="5264476"/>
            <a:ext cx="7248252" cy="4750193"/>
          </a:xfrm>
          <a:custGeom>
            <a:avLst/>
            <a:gdLst/>
            <a:ahLst/>
            <a:cxnLst/>
            <a:rect l="l" t="t" r="r" b="b"/>
            <a:pathLst>
              <a:path w="7248252" h="4750193">
                <a:moveTo>
                  <a:pt x="0" y="0"/>
                </a:moveTo>
                <a:lnTo>
                  <a:pt x="7248252" y="0"/>
                </a:lnTo>
                <a:lnTo>
                  <a:pt x="7248252" y="4750193"/>
                </a:lnTo>
                <a:lnTo>
                  <a:pt x="0" y="47501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73" r="-9733" b="-3011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Freeform 6"/>
          <p:cNvSpPr/>
          <p:nvPr/>
        </p:nvSpPr>
        <p:spPr>
          <a:xfrm>
            <a:off x="947874" y="211528"/>
            <a:ext cx="7248252" cy="4780617"/>
          </a:xfrm>
          <a:custGeom>
            <a:avLst/>
            <a:gdLst/>
            <a:ahLst/>
            <a:cxnLst/>
            <a:rect l="l" t="t" r="r" b="b"/>
            <a:pathLst>
              <a:path w="7248252" h="4780617">
                <a:moveTo>
                  <a:pt x="0" y="0"/>
                </a:moveTo>
                <a:lnTo>
                  <a:pt x="7248252" y="0"/>
                </a:lnTo>
                <a:lnTo>
                  <a:pt x="7248252" y="4780617"/>
                </a:lnTo>
                <a:lnTo>
                  <a:pt x="0" y="47806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341" r="-3451" b="-23238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TextBox 7"/>
          <p:cNvSpPr txBox="1"/>
          <p:nvPr/>
        </p:nvSpPr>
        <p:spPr>
          <a:xfrm>
            <a:off x="9576401" y="49603"/>
            <a:ext cx="8266332" cy="1876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  <a:spcBef>
                <a:spcPct val="0"/>
              </a:spcBef>
            </a:pPr>
            <a:r>
              <a:rPr lang="en-US" sz="5000">
                <a:solidFill>
                  <a:srgbClr val="515B46"/>
                </a:solidFill>
                <a:latin typeface="Alice Bold"/>
              </a:rPr>
              <a:t>Ancient Near East (3500BC- </a:t>
            </a:r>
          </a:p>
          <a:p>
            <a:pPr algn="ctr">
              <a:lnSpc>
                <a:spcPts val="7500"/>
              </a:lnSpc>
              <a:spcBef>
                <a:spcPct val="0"/>
              </a:spcBef>
            </a:pPr>
            <a:r>
              <a:rPr lang="en-US" sz="5000">
                <a:solidFill>
                  <a:srgbClr val="515B46"/>
                </a:solidFill>
                <a:latin typeface="Alice Bold"/>
              </a:rPr>
              <a:t>800 BC):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576401" y="2776852"/>
            <a:ext cx="8991612" cy="7292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8"/>
              </a:lnSpc>
            </a:pPr>
            <a:r>
              <a:rPr lang="en-US" sz="2748">
                <a:solidFill>
                  <a:srgbClr val="515B46"/>
                </a:solidFill>
                <a:latin typeface="Alice"/>
              </a:rPr>
              <a:t>Characters:</a:t>
            </a:r>
          </a:p>
          <a:p>
            <a:pPr marL="593460" lvl="1" indent="-296730" algn="l">
              <a:lnSpc>
                <a:spcPts val="3848"/>
              </a:lnSpc>
              <a:buFont typeface="Arial"/>
              <a:buChar char="•"/>
            </a:pPr>
            <a:r>
              <a:rPr lang="en-US" sz="2748">
                <a:solidFill>
                  <a:srgbClr val="515B46"/>
                </a:solidFill>
                <a:latin typeface="Alice"/>
              </a:rPr>
              <a:t>Enkidu</a:t>
            </a:r>
          </a:p>
          <a:p>
            <a:pPr marL="593460" lvl="1" indent="-296730" algn="l">
              <a:lnSpc>
                <a:spcPts val="3848"/>
              </a:lnSpc>
              <a:buFont typeface="Arial"/>
              <a:buChar char="•"/>
            </a:pPr>
            <a:r>
              <a:rPr lang="en-US" sz="2748">
                <a:solidFill>
                  <a:srgbClr val="515B46"/>
                </a:solidFill>
                <a:latin typeface="Alice"/>
              </a:rPr>
              <a:t>Ishtar</a:t>
            </a:r>
          </a:p>
          <a:p>
            <a:pPr algn="l">
              <a:lnSpc>
                <a:spcPts val="3848"/>
              </a:lnSpc>
            </a:pPr>
            <a:endParaRPr lang="en-US" sz="2748">
              <a:solidFill>
                <a:srgbClr val="515B46"/>
              </a:solidFill>
              <a:latin typeface="Alice"/>
            </a:endParaRPr>
          </a:p>
          <a:p>
            <a:pPr algn="l">
              <a:lnSpc>
                <a:spcPts val="3848"/>
              </a:lnSpc>
            </a:pPr>
            <a:r>
              <a:rPr lang="en-US" sz="2748">
                <a:solidFill>
                  <a:srgbClr val="515B46"/>
                </a:solidFill>
                <a:latin typeface="Alice"/>
              </a:rPr>
              <a:t>Cause:</a:t>
            </a:r>
          </a:p>
          <a:p>
            <a:pPr marL="593460" lvl="1" indent="-296730" algn="l">
              <a:lnSpc>
                <a:spcPts val="3848"/>
              </a:lnSpc>
              <a:buFont typeface="Arial"/>
              <a:buChar char="•"/>
            </a:pPr>
            <a:r>
              <a:rPr lang="en-US" sz="2748">
                <a:solidFill>
                  <a:srgbClr val="515B46"/>
                </a:solidFill>
                <a:latin typeface="Alice"/>
              </a:rPr>
              <a:t>Rejection</a:t>
            </a:r>
          </a:p>
          <a:p>
            <a:pPr marL="1186920" lvl="2" indent="-395640" algn="l">
              <a:lnSpc>
                <a:spcPts val="3848"/>
              </a:lnSpc>
              <a:buFont typeface="Arial"/>
              <a:buChar char="⚬"/>
            </a:pPr>
            <a:r>
              <a:rPr lang="en-US" sz="2748">
                <a:solidFill>
                  <a:srgbClr val="515B46"/>
                </a:solidFill>
                <a:latin typeface="Alice"/>
              </a:rPr>
              <a:t>Gilgamesh rejects her advances</a:t>
            </a:r>
          </a:p>
          <a:p>
            <a:pPr marL="1186920" lvl="2" indent="-395640" algn="l">
              <a:lnSpc>
                <a:spcPts val="3848"/>
              </a:lnSpc>
              <a:buFont typeface="Arial"/>
              <a:buChar char="⚬"/>
            </a:pPr>
            <a:r>
              <a:rPr lang="en-US" sz="2748">
                <a:solidFill>
                  <a:srgbClr val="515B46"/>
                </a:solidFill>
                <a:latin typeface="Alice"/>
              </a:rPr>
              <a:t>Flight-or-</a:t>
            </a:r>
            <a:r>
              <a:rPr lang="en-US" sz="2748">
                <a:solidFill>
                  <a:srgbClr val="515B46"/>
                </a:solidFill>
                <a:latin typeface="Alice Bold"/>
              </a:rPr>
              <a:t>fight</a:t>
            </a:r>
            <a:r>
              <a:rPr lang="en-US" sz="2748">
                <a:solidFill>
                  <a:srgbClr val="515B46"/>
                </a:solidFill>
                <a:latin typeface="Alice"/>
              </a:rPr>
              <a:t> response</a:t>
            </a:r>
          </a:p>
          <a:p>
            <a:pPr algn="l">
              <a:lnSpc>
                <a:spcPts val="3848"/>
              </a:lnSpc>
            </a:pPr>
            <a:endParaRPr lang="en-US" sz="2748">
              <a:solidFill>
                <a:srgbClr val="515B46"/>
              </a:solidFill>
              <a:latin typeface="Alice"/>
            </a:endParaRPr>
          </a:p>
          <a:p>
            <a:pPr algn="l">
              <a:lnSpc>
                <a:spcPts val="3848"/>
              </a:lnSpc>
            </a:pPr>
            <a:r>
              <a:rPr lang="en-US" sz="2748">
                <a:solidFill>
                  <a:srgbClr val="515B46"/>
                </a:solidFill>
                <a:latin typeface="Alice"/>
              </a:rPr>
              <a:t>Female character:</a:t>
            </a:r>
          </a:p>
          <a:p>
            <a:pPr marL="593460" lvl="1" indent="-296730" algn="l">
              <a:lnSpc>
                <a:spcPts val="3848"/>
              </a:lnSpc>
              <a:buFont typeface="Arial"/>
              <a:buChar char="•"/>
            </a:pPr>
            <a:r>
              <a:rPr lang="en-US" sz="2748">
                <a:solidFill>
                  <a:srgbClr val="515B46"/>
                </a:solidFill>
                <a:latin typeface="Alice"/>
              </a:rPr>
              <a:t>Perfection = stereotypical</a:t>
            </a:r>
          </a:p>
          <a:p>
            <a:pPr marL="1186920" lvl="2" indent="-395640" algn="l">
              <a:lnSpc>
                <a:spcPts val="3848"/>
              </a:lnSpc>
              <a:buFont typeface="Arial"/>
              <a:buChar char="⚬"/>
            </a:pPr>
            <a:r>
              <a:rPr lang="en-US" sz="2748">
                <a:solidFill>
                  <a:srgbClr val="515B46"/>
                </a:solidFill>
                <a:latin typeface="Alice"/>
              </a:rPr>
              <a:t>Beautiful, seductive, sensual</a:t>
            </a:r>
          </a:p>
          <a:p>
            <a:pPr marL="593460" lvl="1" indent="-296730" algn="l">
              <a:lnSpc>
                <a:spcPts val="3848"/>
              </a:lnSpc>
              <a:buFont typeface="Arial"/>
              <a:buChar char="•"/>
            </a:pPr>
            <a:r>
              <a:rPr lang="en-US" sz="2748">
                <a:solidFill>
                  <a:srgbClr val="515B46"/>
                </a:solidFill>
                <a:latin typeface="Alice"/>
              </a:rPr>
              <a:t>Vengeful woman</a:t>
            </a:r>
          </a:p>
          <a:p>
            <a:pPr marL="1186920" lvl="2" indent="-395640" algn="l">
              <a:lnSpc>
                <a:spcPts val="3848"/>
              </a:lnSpc>
              <a:buFont typeface="Arial"/>
              <a:buChar char="⚬"/>
            </a:pPr>
            <a:r>
              <a:rPr lang="en-US" sz="2748">
                <a:solidFill>
                  <a:srgbClr val="515B46"/>
                </a:solidFill>
                <a:latin typeface="Alice"/>
              </a:rPr>
              <a:t>Bull from heaven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515B46"/>
                </a:solidFill>
                <a:latin typeface="Alice"/>
              </a:rPr>
              <a:t>Tantrums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030834" y="2054466"/>
            <a:ext cx="7357467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515B46"/>
                </a:solidFill>
                <a:latin typeface="Alice"/>
              </a:rPr>
              <a:t>The epic of Gilgamesh - Sîn-lēqi-unninni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A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15B46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408296" cy="2776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091874" y="211528"/>
            <a:ext cx="7248252" cy="4780617"/>
          </a:xfrm>
          <a:custGeom>
            <a:avLst/>
            <a:gdLst/>
            <a:ahLst/>
            <a:cxnLst/>
            <a:rect l="l" t="t" r="r" b="b"/>
            <a:pathLst>
              <a:path w="7248252" h="4780617">
                <a:moveTo>
                  <a:pt x="0" y="0"/>
                </a:moveTo>
                <a:lnTo>
                  <a:pt x="7248252" y="0"/>
                </a:lnTo>
                <a:lnTo>
                  <a:pt x="7248252" y="4780617"/>
                </a:lnTo>
                <a:lnTo>
                  <a:pt x="0" y="47806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63" b="-563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Freeform 6"/>
          <p:cNvSpPr/>
          <p:nvPr/>
        </p:nvSpPr>
        <p:spPr>
          <a:xfrm>
            <a:off x="10091874" y="211528"/>
            <a:ext cx="7248252" cy="4780617"/>
          </a:xfrm>
          <a:custGeom>
            <a:avLst/>
            <a:gdLst/>
            <a:ahLst/>
            <a:cxnLst/>
            <a:rect l="l" t="t" r="r" b="b"/>
            <a:pathLst>
              <a:path w="7248252" h="4780617">
                <a:moveTo>
                  <a:pt x="0" y="0"/>
                </a:moveTo>
                <a:lnTo>
                  <a:pt x="7248252" y="0"/>
                </a:lnTo>
                <a:lnTo>
                  <a:pt x="7248252" y="4780617"/>
                </a:lnTo>
                <a:lnTo>
                  <a:pt x="0" y="47806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894" r="-5894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Freeform 7"/>
          <p:cNvSpPr/>
          <p:nvPr/>
        </p:nvSpPr>
        <p:spPr>
          <a:xfrm>
            <a:off x="13941266" y="5264476"/>
            <a:ext cx="3398860" cy="4722795"/>
          </a:xfrm>
          <a:custGeom>
            <a:avLst/>
            <a:gdLst/>
            <a:ahLst/>
            <a:cxnLst/>
            <a:rect l="l" t="t" r="r" b="b"/>
            <a:pathLst>
              <a:path w="3398860" h="4722795">
                <a:moveTo>
                  <a:pt x="0" y="0"/>
                </a:moveTo>
                <a:lnTo>
                  <a:pt x="3398860" y="0"/>
                </a:lnTo>
                <a:lnTo>
                  <a:pt x="3398860" y="4722795"/>
                </a:lnTo>
                <a:lnTo>
                  <a:pt x="0" y="47227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627" t="-1140" b="-1140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>
            <a:off x="10091874" y="5264476"/>
            <a:ext cx="3624126" cy="4750193"/>
          </a:xfrm>
          <a:custGeom>
            <a:avLst/>
            <a:gdLst/>
            <a:ahLst/>
            <a:cxnLst/>
            <a:rect l="l" t="t" r="r" b="b"/>
            <a:pathLst>
              <a:path w="3624126" h="4750193">
                <a:moveTo>
                  <a:pt x="0" y="0"/>
                </a:moveTo>
                <a:lnTo>
                  <a:pt x="3624126" y="0"/>
                </a:lnTo>
                <a:lnTo>
                  <a:pt x="3624126" y="4750193"/>
                </a:lnTo>
                <a:lnTo>
                  <a:pt x="0" y="47501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947" t="-2138" b="-2715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9" name="TextBox 9"/>
          <p:cNvSpPr txBox="1"/>
          <p:nvPr/>
        </p:nvSpPr>
        <p:spPr>
          <a:xfrm>
            <a:off x="0" y="97228"/>
            <a:ext cx="8906985" cy="175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515B46"/>
                </a:solidFill>
                <a:latin typeface="Alice Bold"/>
              </a:rPr>
              <a:t>Classical antiquity (800BC- 476):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07203" y="1935512"/>
            <a:ext cx="7292579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515B46"/>
                </a:solidFill>
                <a:latin typeface="Alice"/>
              </a:rPr>
              <a:t>Medusa - Hesiod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79381" y="2562216"/>
            <a:ext cx="7948222" cy="7425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515B46"/>
                </a:solidFill>
                <a:latin typeface="Alice"/>
              </a:rPr>
              <a:t>Characters:</a:t>
            </a:r>
          </a:p>
          <a:p>
            <a:pPr marL="604523" lvl="1" indent="-302261" algn="l">
              <a:lnSpc>
                <a:spcPts val="3920"/>
              </a:lnSpc>
              <a:spcBef>
                <a:spcPct val="0"/>
              </a:spcBef>
              <a:buFont typeface="Arial"/>
              <a:buChar char="•"/>
            </a:pPr>
            <a:r>
              <a:rPr lang="en-US" sz="2800">
                <a:solidFill>
                  <a:srgbClr val="515B46"/>
                </a:solidFill>
                <a:latin typeface="Alice"/>
              </a:rPr>
              <a:t>Athena</a:t>
            </a:r>
          </a:p>
          <a:p>
            <a:pPr marL="604523" lvl="1" indent="-302261" algn="l">
              <a:lnSpc>
                <a:spcPts val="3920"/>
              </a:lnSpc>
              <a:spcBef>
                <a:spcPct val="0"/>
              </a:spcBef>
              <a:buFont typeface="Arial"/>
              <a:buChar char="•"/>
            </a:pPr>
            <a:r>
              <a:rPr lang="en-US" sz="2800">
                <a:solidFill>
                  <a:srgbClr val="515B46"/>
                </a:solidFill>
                <a:latin typeface="Alice"/>
              </a:rPr>
              <a:t>Poseidon</a:t>
            </a:r>
          </a:p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515B46"/>
                </a:solidFill>
                <a:latin typeface="Alice"/>
              </a:rPr>
              <a:t>Perseus</a:t>
            </a:r>
          </a:p>
          <a:p>
            <a:pPr algn="l">
              <a:lnSpc>
                <a:spcPts val="3920"/>
              </a:lnSpc>
              <a:spcBef>
                <a:spcPct val="0"/>
              </a:spcBef>
            </a:pPr>
            <a:endParaRPr lang="en-US" sz="2800">
              <a:solidFill>
                <a:srgbClr val="515B46"/>
              </a:solidFill>
              <a:latin typeface="Alice"/>
            </a:endParaRPr>
          </a:p>
          <a:p>
            <a:pPr algn="l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515B46"/>
                </a:solidFill>
                <a:latin typeface="Alice"/>
              </a:rPr>
              <a:t>Cause:</a:t>
            </a:r>
          </a:p>
          <a:p>
            <a:pPr marL="604523" lvl="1" indent="-302261" algn="l">
              <a:lnSpc>
                <a:spcPts val="3920"/>
              </a:lnSpc>
              <a:spcBef>
                <a:spcPct val="0"/>
              </a:spcBef>
              <a:buFont typeface="Arial"/>
              <a:buChar char="•"/>
            </a:pPr>
            <a:r>
              <a:rPr lang="en-US" sz="2800">
                <a:solidFill>
                  <a:srgbClr val="515B46"/>
                </a:solidFill>
                <a:latin typeface="Alice"/>
              </a:rPr>
              <a:t>Sexual assault</a:t>
            </a:r>
          </a:p>
          <a:p>
            <a:pPr marL="1209045" lvl="2" indent="-403015" algn="l">
              <a:lnSpc>
                <a:spcPts val="3920"/>
              </a:lnSpc>
              <a:spcBef>
                <a:spcPct val="0"/>
              </a:spcBef>
              <a:buFont typeface="Arial"/>
              <a:buChar char="⚬"/>
            </a:pPr>
            <a:r>
              <a:rPr lang="en-US" sz="2800">
                <a:solidFill>
                  <a:srgbClr val="515B46"/>
                </a:solidFill>
                <a:latin typeface="Alice"/>
              </a:rPr>
              <a:t>Rape</a:t>
            </a:r>
          </a:p>
          <a:p>
            <a:pPr marL="604523" lvl="1" indent="-302261" algn="l">
              <a:lnSpc>
                <a:spcPts val="3920"/>
              </a:lnSpc>
              <a:spcBef>
                <a:spcPct val="0"/>
              </a:spcBef>
              <a:buFont typeface="Arial"/>
              <a:buChar char="•"/>
            </a:pPr>
            <a:r>
              <a:rPr lang="en-US" sz="2800">
                <a:solidFill>
                  <a:srgbClr val="515B46"/>
                </a:solidFill>
                <a:latin typeface="Alice"/>
              </a:rPr>
              <a:t>Rejection by Athena</a:t>
            </a:r>
          </a:p>
          <a:p>
            <a:pPr marL="1209045" lvl="2" indent="-403015" algn="l">
              <a:lnSpc>
                <a:spcPts val="3920"/>
              </a:lnSpc>
              <a:buFont typeface="Arial"/>
              <a:buChar char="⚬"/>
            </a:pPr>
            <a:r>
              <a:rPr lang="en-US" sz="2800">
                <a:solidFill>
                  <a:srgbClr val="515B46"/>
                </a:solidFill>
                <a:latin typeface="Alice"/>
              </a:rPr>
              <a:t>Victim blaming</a:t>
            </a:r>
          </a:p>
          <a:p>
            <a:pPr algn="l">
              <a:lnSpc>
                <a:spcPts val="3920"/>
              </a:lnSpc>
              <a:spcBef>
                <a:spcPct val="0"/>
              </a:spcBef>
            </a:pPr>
            <a:endParaRPr lang="en-US" sz="2800">
              <a:solidFill>
                <a:srgbClr val="515B46"/>
              </a:solidFill>
              <a:latin typeface="Alice"/>
            </a:endParaRPr>
          </a:p>
          <a:p>
            <a:pPr algn="l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515B46"/>
                </a:solidFill>
                <a:latin typeface="Alice"/>
              </a:rPr>
              <a:t>Female character:</a:t>
            </a:r>
          </a:p>
          <a:p>
            <a:pPr marL="604523" lvl="1" indent="-302261" algn="l">
              <a:lnSpc>
                <a:spcPts val="3920"/>
              </a:lnSpc>
              <a:spcBef>
                <a:spcPct val="0"/>
              </a:spcBef>
              <a:buFont typeface="Arial"/>
              <a:buChar char="•"/>
            </a:pPr>
            <a:r>
              <a:rPr lang="en-US" sz="2800">
                <a:solidFill>
                  <a:srgbClr val="515B46"/>
                </a:solidFill>
                <a:latin typeface="Alice"/>
              </a:rPr>
              <a:t>Prime of life</a:t>
            </a:r>
          </a:p>
          <a:p>
            <a:pPr marL="1209045" lvl="2" indent="-403015" algn="l">
              <a:lnSpc>
                <a:spcPts val="3920"/>
              </a:lnSpc>
              <a:spcBef>
                <a:spcPct val="0"/>
              </a:spcBef>
              <a:buFont typeface="Arial"/>
              <a:buChar char="⚬"/>
            </a:pPr>
            <a:r>
              <a:rPr lang="en-US" sz="2800">
                <a:solidFill>
                  <a:srgbClr val="515B46"/>
                </a:solidFill>
                <a:latin typeface="Alice"/>
              </a:rPr>
              <a:t>Gorgeous, flamboyant, young</a:t>
            </a:r>
          </a:p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515B46"/>
                </a:solidFill>
                <a:latin typeface="Alice"/>
              </a:rPr>
              <a:t>Human → dangerous monster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A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102870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15B46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408296" cy="2776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47874" y="211528"/>
            <a:ext cx="7248252" cy="4780617"/>
          </a:xfrm>
          <a:custGeom>
            <a:avLst/>
            <a:gdLst/>
            <a:ahLst/>
            <a:cxnLst/>
            <a:rect l="l" t="t" r="r" b="b"/>
            <a:pathLst>
              <a:path w="7248252" h="4780617">
                <a:moveTo>
                  <a:pt x="0" y="0"/>
                </a:moveTo>
                <a:lnTo>
                  <a:pt x="7248252" y="0"/>
                </a:lnTo>
                <a:lnTo>
                  <a:pt x="7248252" y="4780617"/>
                </a:lnTo>
                <a:lnTo>
                  <a:pt x="0" y="47806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341" r="-3451" b="-23238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Freeform 6"/>
          <p:cNvSpPr/>
          <p:nvPr/>
        </p:nvSpPr>
        <p:spPr>
          <a:xfrm>
            <a:off x="947874" y="5264476"/>
            <a:ext cx="7248252" cy="4750193"/>
          </a:xfrm>
          <a:custGeom>
            <a:avLst/>
            <a:gdLst/>
            <a:ahLst/>
            <a:cxnLst/>
            <a:rect l="l" t="t" r="r" b="b"/>
            <a:pathLst>
              <a:path w="7248252" h="4750193">
                <a:moveTo>
                  <a:pt x="0" y="0"/>
                </a:moveTo>
                <a:lnTo>
                  <a:pt x="7248252" y="0"/>
                </a:lnTo>
                <a:lnTo>
                  <a:pt x="7248252" y="4750193"/>
                </a:lnTo>
                <a:lnTo>
                  <a:pt x="0" y="47501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73" r="-9733" b="-3011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Freeform 7"/>
          <p:cNvSpPr/>
          <p:nvPr/>
        </p:nvSpPr>
        <p:spPr>
          <a:xfrm>
            <a:off x="947874" y="5264476"/>
            <a:ext cx="7248252" cy="4750193"/>
          </a:xfrm>
          <a:custGeom>
            <a:avLst/>
            <a:gdLst/>
            <a:ahLst/>
            <a:cxnLst/>
            <a:rect l="l" t="t" r="r" b="b"/>
            <a:pathLst>
              <a:path w="7248252" h="4750193">
                <a:moveTo>
                  <a:pt x="0" y="0"/>
                </a:moveTo>
                <a:lnTo>
                  <a:pt x="7248252" y="0"/>
                </a:lnTo>
                <a:lnTo>
                  <a:pt x="7248252" y="4750193"/>
                </a:lnTo>
                <a:lnTo>
                  <a:pt x="0" y="47501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835" r="-8835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>
            <a:off x="947874" y="211528"/>
            <a:ext cx="7248252" cy="4780617"/>
          </a:xfrm>
          <a:custGeom>
            <a:avLst/>
            <a:gdLst/>
            <a:ahLst/>
            <a:cxnLst/>
            <a:rect l="l" t="t" r="r" b="b"/>
            <a:pathLst>
              <a:path w="7248252" h="4780617">
                <a:moveTo>
                  <a:pt x="0" y="0"/>
                </a:moveTo>
                <a:lnTo>
                  <a:pt x="7248252" y="0"/>
                </a:lnTo>
                <a:lnTo>
                  <a:pt x="7248252" y="4780617"/>
                </a:lnTo>
                <a:lnTo>
                  <a:pt x="0" y="47806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8098" b="-65465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9" name="TextBox 9"/>
          <p:cNvSpPr txBox="1"/>
          <p:nvPr/>
        </p:nvSpPr>
        <p:spPr>
          <a:xfrm>
            <a:off x="10256743" y="49603"/>
            <a:ext cx="6710065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  <a:spcBef>
                <a:spcPct val="0"/>
              </a:spcBef>
            </a:pPr>
            <a:r>
              <a:rPr lang="en-US" sz="5000">
                <a:solidFill>
                  <a:srgbClr val="515B46"/>
                </a:solidFill>
                <a:latin typeface="Alice Bold"/>
              </a:rPr>
              <a:t>Middle Ages (476- 1450):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585726" y="1193959"/>
            <a:ext cx="7861598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515B46"/>
                </a:solidFill>
                <a:latin typeface="Alice"/>
              </a:rPr>
              <a:t>The Wife of Bath’s Tale -  Geoffrey Chaucer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585726" y="1960404"/>
            <a:ext cx="7861598" cy="7425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  <a:spcBef>
                <a:spcPct val="0"/>
              </a:spcBef>
            </a:pPr>
            <a:r>
              <a:rPr lang="en-US" sz="2800" dirty="0">
                <a:solidFill>
                  <a:srgbClr val="515B46"/>
                </a:solidFill>
                <a:latin typeface="Alice"/>
              </a:rPr>
              <a:t>Characters:</a:t>
            </a:r>
          </a:p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 dirty="0">
                <a:solidFill>
                  <a:srgbClr val="515B46"/>
                </a:solidFill>
                <a:latin typeface="Alice"/>
              </a:rPr>
              <a:t>Alisoun</a:t>
            </a:r>
          </a:p>
          <a:p>
            <a:pPr algn="l">
              <a:lnSpc>
                <a:spcPts val="3920"/>
              </a:lnSpc>
              <a:spcBef>
                <a:spcPct val="0"/>
              </a:spcBef>
            </a:pPr>
            <a:endParaRPr lang="en-US" sz="2800" dirty="0">
              <a:solidFill>
                <a:srgbClr val="515B46"/>
              </a:solidFill>
              <a:latin typeface="Alice"/>
            </a:endParaRPr>
          </a:p>
          <a:p>
            <a:pPr algn="l">
              <a:lnSpc>
                <a:spcPts val="3920"/>
              </a:lnSpc>
              <a:spcBef>
                <a:spcPct val="0"/>
              </a:spcBef>
            </a:pPr>
            <a:r>
              <a:rPr lang="en-US" sz="2800" dirty="0">
                <a:solidFill>
                  <a:srgbClr val="515B46"/>
                </a:solidFill>
                <a:latin typeface="Alice"/>
              </a:rPr>
              <a:t>Cause:</a:t>
            </a:r>
          </a:p>
          <a:p>
            <a:pPr marL="604523" lvl="1" indent="-302261" algn="l">
              <a:lnSpc>
                <a:spcPts val="3920"/>
              </a:lnSpc>
              <a:spcBef>
                <a:spcPct val="0"/>
              </a:spcBef>
              <a:buFont typeface="Arial"/>
              <a:buChar char="•"/>
            </a:pPr>
            <a:r>
              <a:rPr lang="en-US" sz="2800" dirty="0">
                <a:solidFill>
                  <a:srgbClr val="515B46"/>
                </a:solidFill>
                <a:latin typeface="Alice"/>
              </a:rPr>
              <a:t>Male patriarchy</a:t>
            </a:r>
          </a:p>
          <a:p>
            <a:pPr marL="1209045" lvl="2" indent="-403015" algn="l">
              <a:lnSpc>
                <a:spcPts val="3920"/>
              </a:lnSpc>
              <a:spcBef>
                <a:spcPct val="0"/>
              </a:spcBef>
              <a:buFont typeface="Arial"/>
              <a:buChar char="⚬"/>
            </a:pPr>
            <a:r>
              <a:rPr lang="en-US" sz="2800" dirty="0">
                <a:solidFill>
                  <a:srgbClr val="515B46"/>
                </a:solidFill>
                <a:latin typeface="Alice"/>
              </a:rPr>
              <a:t>5 marriages</a:t>
            </a:r>
          </a:p>
          <a:p>
            <a:pPr marL="1813568" lvl="3" indent="-453392" algn="l">
              <a:lnSpc>
                <a:spcPts val="3920"/>
              </a:lnSpc>
              <a:buFont typeface="Arial"/>
              <a:buChar char="￭"/>
            </a:pPr>
            <a:r>
              <a:rPr lang="en-US" sz="2800" dirty="0">
                <a:solidFill>
                  <a:srgbClr val="515B46"/>
                </a:solidFill>
                <a:latin typeface="Alice"/>
              </a:rPr>
              <a:t>Abuse</a:t>
            </a:r>
          </a:p>
          <a:p>
            <a:pPr algn="l">
              <a:lnSpc>
                <a:spcPts val="3920"/>
              </a:lnSpc>
              <a:spcBef>
                <a:spcPct val="0"/>
              </a:spcBef>
            </a:pPr>
            <a:endParaRPr lang="en-US" sz="2800" dirty="0">
              <a:solidFill>
                <a:srgbClr val="515B46"/>
              </a:solidFill>
              <a:latin typeface="Alice"/>
            </a:endParaRPr>
          </a:p>
          <a:p>
            <a:pPr algn="l">
              <a:lnSpc>
                <a:spcPts val="3920"/>
              </a:lnSpc>
              <a:spcBef>
                <a:spcPct val="0"/>
              </a:spcBef>
            </a:pPr>
            <a:r>
              <a:rPr lang="en-US" sz="2800" dirty="0">
                <a:solidFill>
                  <a:srgbClr val="515B46"/>
                </a:solidFill>
                <a:latin typeface="Alice"/>
              </a:rPr>
              <a:t>Female character:</a:t>
            </a:r>
          </a:p>
          <a:p>
            <a:pPr marL="604523" lvl="1" indent="-302261" algn="l">
              <a:lnSpc>
                <a:spcPts val="3920"/>
              </a:lnSpc>
              <a:spcBef>
                <a:spcPct val="0"/>
              </a:spcBef>
              <a:buFont typeface="Arial"/>
              <a:buChar char="•"/>
            </a:pPr>
            <a:r>
              <a:rPr lang="en-US" sz="2800" dirty="0">
                <a:solidFill>
                  <a:srgbClr val="515B46"/>
                </a:solidFill>
                <a:latin typeface="Alice"/>
              </a:rPr>
              <a:t>≠ stereotypical</a:t>
            </a:r>
          </a:p>
          <a:p>
            <a:pPr marL="604523" lvl="1" indent="-302261" algn="l">
              <a:lnSpc>
                <a:spcPts val="3920"/>
              </a:lnSpc>
              <a:spcBef>
                <a:spcPct val="0"/>
              </a:spcBef>
              <a:buFont typeface="Arial"/>
              <a:buChar char="•"/>
            </a:pPr>
            <a:r>
              <a:rPr lang="en-US" sz="2800" dirty="0">
                <a:solidFill>
                  <a:srgbClr val="515B46"/>
                </a:solidFill>
                <a:latin typeface="Alice"/>
              </a:rPr>
              <a:t>Unconventional</a:t>
            </a:r>
          </a:p>
          <a:p>
            <a:pPr marL="1209045" lvl="2" indent="-403015" algn="l">
              <a:lnSpc>
                <a:spcPts val="3920"/>
              </a:lnSpc>
              <a:spcBef>
                <a:spcPct val="0"/>
              </a:spcBef>
              <a:buFont typeface="Arial"/>
              <a:buChar char="⚬"/>
            </a:pPr>
            <a:r>
              <a:rPr lang="en-US" sz="2800" dirty="0">
                <a:solidFill>
                  <a:srgbClr val="515B46"/>
                </a:solidFill>
                <a:latin typeface="Alice"/>
              </a:rPr>
              <a:t>Against societal expectations</a:t>
            </a:r>
          </a:p>
          <a:p>
            <a:pPr marL="1209045" lvl="2" indent="-403015" algn="l">
              <a:lnSpc>
                <a:spcPts val="3920"/>
              </a:lnSpc>
              <a:spcBef>
                <a:spcPct val="0"/>
              </a:spcBef>
              <a:buFont typeface="Arial"/>
              <a:buChar char="⚬"/>
            </a:pPr>
            <a:r>
              <a:rPr lang="en-US" sz="2800" dirty="0">
                <a:solidFill>
                  <a:srgbClr val="515B46"/>
                </a:solidFill>
                <a:latin typeface="Alice"/>
              </a:rPr>
              <a:t>Resisting male dominance</a:t>
            </a:r>
          </a:p>
          <a:p>
            <a:pPr marL="604523" lvl="1" indent="-302261" algn="l">
              <a:lnSpc>
                <a:spcPts val="3920"/>
              </a:lnSpc>
              <a:spcBef>
                <a:spcPct val="0"/>
              </a:spcBef>
              <a:buFont typeface="Arial"/>
              <a:buChar char="•"/>
            </a:pPr>
            <a:r>
              <a:rPr lang="en-US" sz="2800" dirty="0">
                <a:solidFill>
                  <a:srgbClr val="515B46"/>
                </a:solidFill>
                <a:latin typeface="Alice"/>
              </a:rPr>
              <a:t>Dominant</a:t>
            </a:r>
          </a:p>
          <a:p>
            <a:pPr marL="1209045" lvl="2" indent="-403015" algn="l">
              <a:lnSpc>
                <a:spcPts val="3920"/>
              </a:lnSpc>
              <a:buFont typeface="Arial"/>
              <a:buChar char="⚬"/>
            </a:pPr>
            <a:r>
              <a:rPr lang="en-US" sz="2800" dirty="0">
                <a:solidFill>
                  <a:srgbClr val="515B46"/>
                </a:solidFill>
                <a:latin typeface="Alice"/>
              </a:rPr>
              <a:t>Power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2824</Words>
  <Application>Microsoft Office PowerPoint</Application>
  <PresentationFormat>Aangepast</PresentationFormat>
  <Paragraphs>245</Paragraphs>
  <Slides>25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30" baseType="lpstr">
      <vt:lpstr>Arial</vt:lpstr>
      <vt:lpstr>Calibri</vt:lpstr>
      <vt:lpstr>Alice Bold</vt:lpstr>
      <vt:lpstr>Alice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does female rage, in literature, empower women?</dc:title>
  <dc:creator>Ilani Defryn</dc:creator>
  <cp:lastModifiedBy>Ilani Defryn</cp:lastModifiedBy>
  <cp:revision>3</cp:revision>
  <dcterms:created xsi:type="dcterms:W3CDTF">2006-08-16T00:00:00Z</dcterms:created>
  <dcterms:modified xsi:type="dcterms:W3CDTF">2024-05-21T19:49:37Z</dcterms:modified>
  <dc:identifier>DAGDzTKBi1I</dc:identifier>
</cp:coreProperties>
</file>